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58" r:id="rId4"/>
    <p:sldId id="259" r:id="rId5"/>
    <p:sldId id="289" r:id="rId6"/>
    <p:sldId id="321" r:id="rId7"/>
    <p:sldId id="328" r:id="rId8"/>
    <p:sldId id="322" r:id="rId9"/>
    <p:sldId id="323" r:id="rId10"/>
    <p:sldId id="324" r:id="rId11"/>
    <p:sldId id="325" r:id="rId12"/>
    <p:sldId id="261" r:id="rId13"/>
    <p:sldId id="297" r:id="rId14"/>
    <p:sldId id="326" r:id="rId15"/>
    <p:sldId id="329" r:id="rId16"/>
    <p:sldId id="267" r:id="rId17"/>
    <p:sldId id="304" r:id="rId18"/>
    <p:sldId id="330" r:id="rId19"/>
    <p:sldId id="317" r:id="rId20"/>
    <p:sldId id="318" r:id="rId21"/>
    <p:sldId id="327" r:id="rId22"/>
    <p:sldId id="319" r:id="rId23"/>
    <p:sldId id="320" r:id="rId24"/>
    <p:sldId id="331" r:id="rId25"/>
    <p:sldId id="316" r:id="rId26"/>
    <p:sldId id="280" r:id="rId27"/>
    <p:sldId id="310" r:id="rId28"/>
    <p:sldId id="296" r:id="rId29"/>
    <p:sldId id="282" r:id="rId30"/>
    <p:sldId id="283" r:id="rId31"/>
    <p:sldId id="332" r:id="rId32"/>
    <p:sldId id="286" r:id="rId33"/>
    <p:sldId id="287" r:id="rId34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9EDEE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9EDEE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9EDEE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9EDEE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9EDEE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9EDEE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9EDEE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9EDEE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9EDEE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rgbClr val="D0D0D0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381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381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rgbClr val="F7D0CA"/>
          </a:solidFill>
        </a:fill>
      </a:tcStyle>
    </a:wholeTbl>
    <a:band2H>
      <a:tcTxStyle/>
      <a:tcStyle>
        <a:tcBdr/>
        <a:fill>
          <a:solidFill>
            <a:srgbClr val="FBE9E6"/>
          </a:solidFill>
        </a:fill>
      </a:tcStyle>
    </a:band2H>
    <a:firstCol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381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381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rgbClr val="FFE6DF"/>
          </a:solidFill>
        </a:fill>
      </a:tcStyle>
    </a:wholeTbl>
    <a:band2H>
      <a:tcTxStyle/>
      <a:tcStyle>
        <a:tcBdr/>
        <a:fill>
          <a:solidFill>
            <a:srgbClr val="FFF3F0"/>
          </a:solidFill>
        </a:fill>
      </a:tcStyle>
    </a:band2H>
    <a:firstCol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381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381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E9EDEE"/>
        </a:fontRef>
        <a:srgbClr val="E9EDE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BFCFC"/>
          </a:solidFill>
        </a:fill>
      </a:tcStyle>
    </a:wholeTbl>
    <a:band2H>
      <a:tcTxStyle/>
      <a:tcStyle>
        <a:tcBdr/>
        <a:fill>
          <a:solidFill>
            <a:srgbClr val="E9EDEE"/>
          </a:solidFill>
        </a:fill>
      </a:tcStyle>
    </a:band2H>
    <a:firstCol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E9EDEE"/>
              </a:solidFill>
              <a:prstDash val="solid"/>
              <a:round/>
            </a:ln>
          </a:top>
          <a:bottom>
            <a:ln w="254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DEE"/>
          </a:solidFill>
        </a:fill>
      </a:tcStyle>
    </a:lastRow>
    <a:fir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E9EDEE"/>
              </a:solidFill>
              <a:prstDash val="solid"/>
              <a:round/>
            </a:ln>
          </a:top>
          <a:bottom>
            <a:ln w="254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rgbClr val="F6F8F8"/>
          </a:solidFill>
        </a:fill>
      </a:tcStyle>
    </a:wholeTbl>
    <a:band2H>
      <a:tcTxStyle/>
      <a:tcStyle>
        <a:tcBdr/>
        <a:fill>
          <a:solidFill>
            <a:srgbClr val="FBFCFC"/>
          </a:solidFill>
        </a:fill>
      </a:tcStyle>
    </a:band2H>
    <a:firstCol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rgbClr val="E9EDEE"/>
          </a:solidFill>
        </a:fill>
      </a:tcStyle>
    </a:firstCol>
    <a:la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381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rgbClr val="E9EDEE"/>
          </a:solidFill>
        </a:fill>
      </a:tcStyle>
    </a:lastRow>
    <a:fir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381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rgbClr val="E9EDEE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rgbClr val="E9EDEE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rgbClr val="E9EDEE">
              <a:alpha val="20000"/>
            </a:srgbClr>
          </a:solidFill>
        </a:fill>
      </a:tcStyle>
    </a:firstCol>
    <a:la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508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254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60"/>
    <p:restoredTop sz="94694"/>
  </p:normalViewPr>
  <p:slideViewPr>
    <p:cSldViewPr snapToGrid="0">
      <p:cViewPr varScale="1">
        <p:scale>
          <a:sx n="142" d="100"/>
          <a:sy n="142" d="100"/>
        </p:scale>
        <p:origin x="78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1" name="Shape 27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2381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20" name="Уровень текста 1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_POI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10;p11"/>
          <p:cNvGrpSpPr/>
          <p:nvPr/>
        </p:nvGrpSpPr>
        <p:grpSpPr>
          <a:xfrm>
            <a:off x="830388" y="4169125"/>
            <a:ext cx="745772" cy="45834"/>
            <a:chOff x="0" y="-1"/>
            <a:chExt cx="745770" cy="45832"/>
          </a:xfrm>
        </p:grpSpPr>
        <p:sp>
          <p:nvSpPr>
            <p:cNvPr id="156" name="Google Shape;111;p11"/>
            <p:cNvSpPr/>
            <p:nvPr/>
          </p:nvSpPr>
          <p:spPr>
            <a:xfrm rot="16200000">
              <a:off x="536422" y="-163518"/>
              <a:ext cx="45833" cy="37286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7" name="Google Shape;112;p11"/>
            <p:cNvSpPr/>
            <p:nvPr/>
          </p:nvSpPr>
          <p:spPr>
            <a:xfrm rot="16200000">
              <a:off x="165091" y="-165093"/>
              <a:ext cx="45833" cy="37601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59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29450" y="864298"/>
            <a:ext cx="7021201" cy="2985002"/>
          </a:xfrm>
          <a:prstGeom prst="rect">
            <a:avLst/>
          </a:prstGeom>
        </p:spPr>
        <p:txBody>
          <a:bodyPr anchor="ctr"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160" name="Google Shape;115;p11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1" name="Google Shape;116;p11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62" name="Google Shape;117;p11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63" name="Google Shape;118;p11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6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TITLE_AND_DESCRIPTIO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74" name="Google Shape;121;p12"/>
          <p:cNvGrpSpPr/>
          <p:nvPr/>
        </p:nvGrpSpPr>
        <p:grpSpPr>
          <a:xfrm>
            <a:off x="830388" y="1191251"/>
            <a:ext cx="745772" cy="45834"/>
            <a:chOff x="0" y="-1"/>
            <a:chExt cx="745770" cy="45832"/>
          </a:xfrm>
        </p:grpSpPr>
        <p:sp>
          <p:nvSpPr>
            <p:cNvPr id="172" name="Google Shape;122;p12"/>
            <p:cNvSpPr/>
            <p:nvPr/>
          </p:nvSpPr>
          <p:spPr>
            <a:xfrm rot="162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73" name="Google Shape;123;p12"/>
            <p:cNvSpPr/>
            <p:nvPr/>
          </p:nvSpPr>
          <p:spPr>
            <a:xfrm rot="162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75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1" cy="1687200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Текст заголовка</a:t>
            </a:r>
          </a:p>
        </p:txBody>
      </p:sp>
      <p:sp>
        <p:nvSpPr>
          <p:cNvPr id="176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724949" y="3161525"/>
            <a:ext cx="3300904" cy="759004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77" name="Google Shape;126;p12"/>
          <p:cNvSpPr txBox="1">
            <a:spLocks noGrp="1"/>
          </p:cNvSpPr>
          <p:nvPr>
            <p:ph type="body" sz="half" idx="21"/>
          </p:nvPr>
        </p:nvSpPr>
        <p:spPr>
          <a:xfrm>
            <a:off x="5174224" y="1352624"/>
            <a:ext cx="3374400" cy="3025502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8" name="Google Shape;128;p12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9" name="Google Shape;129;p12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80" name="Google Shape;130;p12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81" name="Google Shape;131;p12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8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APTION_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724949" y="4372550"/>
            <a:ext cx="7697401" cy="460504"/>
          </a:xfrm>
          <a:prstGeom prst="rect">
            <a:avLst/>
          </a:prstGeom>
        </p:spPr>
        <p:txBody>
          <a:bodyPr anchor="ctr"/>
          <a:lstStyle>
            <a:lvl1pPr indent="228600">
              <a:defRPr sz="1300"/>
            </a:lvl1pPr>
            <a:lvl2pPr marL="1425861" indent="-352711">
              <a:buSzPts val="1300"/>
              <a:buChar char="○"/>
              <a:defRPr sz="1300"/>
            </a:lvl2pPr>
            <a:lvl3pPr marL="1883061" indent="-352711">
              <a:buSzPts val="1300"/>
              <a:buChar char="■"/>
              <a:defRPr sz="1300"/>
            </a:lvl3pPr>
            <a:lvl4pPr marL="2340261" indent="-352711">
              <a:buSzPts val="1300"/>
              <a:buChar char="●"/>
              <a:defRPr sz="1300"/>
            </a:lvl4pPr>
            <a:lvl5pPr marL="2797461" indent="-352711">
              <a:buSzPts val="1300"/>
              <a:buChar char="○"/>
              <a:defRPr sz="13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90" name="Google Shape;135;p13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1" name="Google Shape;136;p13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92" name="Google Shape;137;p13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93" name="Google Shape;138;p13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9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_NUMBER">
    <p:bg>
      <p:bgPr>
        <a:solidFill>
          <a:srgbClr val="1A99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oogle Shape;140;p14"/>
          <p:cNvGrpSpPr/>
          <p:nvPr/>
        </p:nvGrpSpPr>
        <p:grpSpPr>
          <a:xfrm>
            <a:off x="830388" y="4169125"/>
            <a:ext cx="745772" cy="45834"/>
            <a:chOff x="0" y="-1"/>
            <a:chExt cx="745770" cy="45832"/>
          </a:xfrm>
        </p:grpSpPr>
        <p:sp>
          <p:nvSpPr>
            <p:cNvPr id="201" name="Google Shape;141;p14"/>
            <p:cNvSpPr/>
            <p:nvPr/>
          </p:nvSpPr>
          <p:spPr>
            <a:xfrm rot="16200000">
              <a:off x="536422" y="-163518"/>
              <a:ext cx="45833" cy="37286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02" name="Google Shape;142;p14"/>
            <p:cNvSpPr/>
            <p:nvPr/>
          </p:nvSpPr>
          <p:spPr>
            <a:xfrm rot="16200000">
              <a:off x="165091" y="-165093"/>
              <a:ext cx="45833" cy="37601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04" name="xx%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1"/>
          </a:xfrm>
          <a:prstGeom prst="rect">
            <a:avLst/>
          </a:prstGeom>
        </p:spPr>
        <p:txBody>
          <a:bodyPr/>
          <a:lstStyle>
            <a:lvl1pPr>
              <a:defRPr sz="8000">
                <a:solidFill>
                  <a:srgbClr val="FFFFFF"/>
                </a:solidFill>
              </a:defRPr>
            </a:lvl1pPr>
          </a:lstStyle>
          <a:p>
            <a:r>
              <a:t>xx%</a:t>
            </a:r>
          </a:p>
        </p:txBody>
      </p:sp>
      <p:sp>
        <p:nvSpPr>
          <p:cNvPr id="205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729450" y="2272888"/>
            <a:ext cx="7688400" cy="1580402"/>
          </a:xfrm>
          <a:prstGeom prst="rect">
            <a:avLst/>
          </a:prstGeom>
        </p:spPr>
        <p:txBody>
          <a:bodyPr/>
          <a:lstStyle>
            <a:lvl1pPr marL="457200" indent="-311150">
              <a:lnSpc>
                <a:spcPct val="115000"/>
              </a:lnSpc>
              <a:buClr>
                <a:srgbClr val="FFFFFF"/>
              </a:buClr>
              <a:buSzPts val="1300"/>
              <a:buFont typeface="Helvetica"/>
              <a:buChar char="●"/>
              <a:defRPr sz="1300">
                <a:solidFill>
                  <a:srgbClr val="FFFFFF"/>
                </a:solidFill>
              </a:defRPr>
            </a:lvl1pPr>
            <a:lvl2pPr marL="968661" indent="-352711">
              <a:lnSpc>
                <a:spcPct val="115000"/>
              </a:lnSpc>
              <a:buClr>
                <a:srgbClr val="FFFFFF"/>
              </a:buClr>
              <a:buSzPts val="1300"/>
              <a:buFont typeface="Helvetica"/>
              <a:buChar char="○"/>
              <a:defRPr sz="1300">
                <a:solidFill>
                  <a:srgbClr val="FFFFFF"/>
                </a:solidFill>
              </a:defRPr>
            </a:lvl2pPr>
            <a:lvl3pPr marL="1425861" indent="-352711">
              <a:lnSpc>
                <a:spcPct val="115000"/>
              </a:lnSpc>
              <a:buClr>
                <a:srgbClr val="FFFFFF"/>
              </a:buClr>
              <a:buSzPts val="1300"/>
              <a:buFont typeface="Helvetica"/>
              <a:buChar char="■"/>
              <a:defRPr sz="1300">
                <a:solidFill>
                  <a:srgbClr val="FFFFFF"/>
                </a:solidFill>
              </a:defRPr>
            </a:lvl3pPr>
            <a:lvl4pPr marL="1883061" indent="-352711">
              <a:lnSpc>
                <a:spcPct val="115000"/>
              </a:lnSpc>
              <a:buClr>
                <a:srgbClr val="FFFFFF"/>
              </a:buClr>
              <a:buSzPts val="1300"/>
              <a:buFont typeface="Helvetica"/>
              <a:buChar char="●"/>
              <a:defRPr sz="1300">
                <a:solidFill>
                  <a:srgbClr val="FFFFFF"/>
                </a:solidFill>
              </a:defRPr>
            </a:lvl4pPr>
            <a:lvl5pPr marL="2340261" indent="-352711">
              <a:lnSpc>
                <a:spcPct val="115000"/>
              </a:lnSpc>
              <a:buClr>
                <a:srgbClr val="FFFFFF"/>
              </a:buClr>
              <a:buSzPts val="1300"/>
              <a:buFont typeface="Helvetica"/>
              <a:buChar char="○"/>
              <a:defRPr sz="1300">
                <a:solidFill>
                  <a:srgbClr val="FFFFFF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06" name="Google Shape;146;p14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1A9988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7" name="Google Shape;147;p14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08" name="Google Shape;148;p14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09" name="Google Shape;149;p14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10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152;p15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8" name="Google Shape;153;p15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19" name="Google Shape;154;p15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20" name="Google Shape;155;p15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2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HEADER_1">
    <p:bg>
      <p:bgPr>
        <a:solidFill>
          <a:srgbClr val="1A99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308149" y="1318650"/>
            <a:ext cx="7110002" cy="535204"/>
          </a:xfrm>
          <a:prstGeom prst="rect">
            <a:avLst/>
          </a:prstGeom>
        </p:spPr>
        <p:txBody>
          <a:bodyPr/>
          <a:lstStyle>
            <a:lvl1pPr>
              <a:defRPr sz="2600"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229" name="Google Shape;159;p16"/>
          <p:cNvSpPr txBox="1"/>
          <p:nvPr/>
        </p:nvSpPr>
        <p:spPr>
          <a:xfrm>
            <a:off x="226549" y="103573"/>
            <a:ext cx="998102" cy="2717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1" tIns="91421" rIns="91421" bIns="91421" anchor="ctr">
            <a:spAutoFit/>
          </a:bodyPr>
          <a:lstStyle>
            <a:lvl1pPr>
              <a:defRPr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</a:lstStyle>
          <a:p>
            <a:r>
              <a:t>Конфиденциально</a:t>
            </a:r>
          </a:p>
        </p:txBody>
      </p:sp>
      <p:sp>
        <p:nvSpPr>
          <p:cNvPr id="230" name="Google Shape;160;p16"/>
          <p:cNvSpPr txBox="1"/>
          <p:nvPr/>
        </p:nvSpPr>
        <p:spPr>
          <a:xfrm>
            <a:off x="1296766" y="103573"/>
            <a:ext cx="2100603" cy="2717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1" tIns="91421" rIns="91421" bIns="91421" anchor="ctr">
            <a:spAutoFit/>
          </a:bodyPr>
          <a:lstStyle/>
          <a:p>
            <a:pPr>
              <a:defRPr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pPr>
            <a:r>
              <a:t>Создано для компании </a:t>
            </a:r>
            <a:r>
              <a:rPr b="1"/>
              <a:t>[Название компании]</a:t>
            </a:r>
          </a:p>
        </p:txBody>
      </p:sp>
      <p:sp>
        <p:nvSpPr>
          <p:cNvPr id="231" name="Google Shape;161;p16"/>
          <p:cNvSpPr txBox="1"/>
          <p:nvPr/>
        </p:nvSpPr>
        <p:spPr>
          <a:xfrm>
            <a:off x="8213935" y="103573"/>
            <a:ext cx="705904" cy="2717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1" tIns="91421" rIns="91421" bIns="91421" anchor="ctr">
            <a:spAutoFit/>
          </a:bodyPr>
          <a:lstStyle>
            <a:lvl1pPr algn="r">
              <a:defRPr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</a:lstStyle>
          <a:p>
            <a:r>
              <a:t>Версия 1.0</a:t>
            </a:r>
          </a:p>
        </p:txBody>
      </p:sp>
      <p:sp>
        <p:nvSpPr>
          <p:cNvPr id="23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HEADER_2">
    <p:bg>
      <p:bgPr>
        <a:solidFill>
          <a:srgbClr val="4343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163;p17"/>
          <p:cNvGrpSpPr/>
          <p:nvPr/>
        </p:nvGrpSpPr>
        <p:grpSpPr>
          <a:xfrm>
            <a:off x="830388" y="1191251"/>
            <a:ext cx="745772" cy="45834"/>
            <a:chOff x="0" y="-1"/>
            <a:chExt cx="745770" cy="45832"/>
          </a:xfrm>
        </p:grpSpPr>
        <p:sp>
          <p:nvSpPr>
            <p:cNvPr id="239" name="Google Shape;164;p17"/>
            <p:cNvSpPr/>
            <p:nvPr/>
          </p:nvSpPr>
          <p:spPr>
            <a:xfrm rot="162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40" name="Google Shape;165;p17"/>
            <p:cNvSpPr/>
            <p:nvPr/>
          </p:nvSpPr>
          <p:spPr>
            <a:xfrm rot="162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42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29450" y="1322449"/>
            <a:ext cx="7688400" cy="1518605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243" name="Google Shape;168;p17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4343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44" name="Google Shape;169;p17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45" name="Google Shape;170;p17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46" name="Google Shape;171;p17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4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E_COLUMN_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98;p10"/>
          <p:cNvSpPr/>
          <p:nvPr/>
        </p:nvSpPr>
        <p:spPr>
          <a:xfrm>
            <a:off x="0" y="-1"/>
            <a:ext cx="9144000" cy="487802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257" name="Google Shape;99;p10"/>
          <p:cNvGrpSpPr/>
          <p:nvPr/>
        </p:nvGrpSpPr>
        <p:grpSpPr>
          <a:xfrm>
            <a:off x="830392" y="1191255"/>
            <a:ext cx="745763" cy="45827"/>
            <a:chOff x="0" y="0"/>
            <a:chExt cx="745762" cy="45826"/>
          </a:xfrm>
        </p:grpSpPr>
        <p:sp>
          <p:nvSpPr>
            <p:cNvPr id="255" name="Google Shape;100;p10"/>
            <p:cNvSpPr/>
            <p:nvPr/>
          </p:nvSpPr>
          <p:spPr>
            <a:xfrm rot="16200000">
              <a:off x="536420" y="-163517"/>
              <a:ext cx="45827" cy="372860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56" name="Google Shape;101;p10"/>
            <p:cNvSpPr/>
            <p:nvPr/>
          </p:nvSpPr>
          <p:spPr>
            <a:xfrm rot="16200000">
              <a:off x="165092" y="-165093"/>
              <a:ext cx="45827" cy="376012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58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1" cy="1381501"/>
          </a:xfrm>
          <a:prstGeom prst="rect">
            <a:avLst/>
          </a:prstGeom>
        </p:spPr>
        <p:txBody>
          <a:bodyPr lIns="91424" tIns="91424" rIns="91424" bIns="91424"/>
          <a:lstStyle>
            <a:lvl1pPr>
              <a:defRPr sz="2600"/>
            </a:lvl1pPr>
          </a:lstStyle>
          <a:p>
            <a:r>
              <a:t>Текст заголовка</a:t>
            </a:r>
          </a:p>
        </p:txBody>
      </p:sp>
      <p:sp>
        <p:nvSpPr>
          <p:cNvPr id="259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721225" y="2781724"/>
            <a:ext cx="3300901" cy="1597501"/>
          </a:xfrm>
          <a:prstGeom prst="rect">
            <a:avLst/>
          </a:prstGeom>
        </p:spPr>
        <p:txBody>
          <a:bodyPr lIns="91424" tIns="91424" rIns="91424" bIns="91424"/>
          <a:lstStyle>
            <a:lvl1pPr marL="457200" indent="-311150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●"/>
              <a:defRPr sz="1300"/>
            </a:lvl1pPr>
            <a:lvl2pPr marL="968663" indent="-352713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○"/>
              <a:defRPr sz="1300"/>
            </a:lvl2pPr>
            <a:lvl3pPr marL="1425863" indent="-352713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■"/>
              <a:defRPr sz="1300"/>
            </a:lvl3pPr>
            <a:lvl4pPr marL="1883063" indent="-352713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●"/>
              <a:defRPr sz="1300"/>
            </a:lvl4pPr>
            <a:lvl5pPr marL="2340263" indent="-352713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○"/>
              <a:defRPr sz="13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60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8748189" y="4779026"/>
            <a:ext cx="336814" cy="335251"/>
          </a:xfrm>
          <a:prstGeom prst="rect">
            <a:avLst/>
          </a:prstGeom>
        </p:spPr>
        <p:txBody>
          <a:bodyPr lIns="91424" tIns="91424" rIns="91424" bIns="91424"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61" name="Google Shape;105;p10"/>
          <p:cNvSpPr/>
          <p:nvPr/>
        </p:nvSpPr>
        <p:spPr>
          <a:xfrm>
            <a:off x="8280450" y="0"/>
            <a:ext cx="863401" cy="454200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62" name="Google Shape;106;p10"/>
          <p:cNvSpPr/>
          <p:nvPr/>
        </p:nvSpPr>
        <p:spPr>
          <a:xfrm>
            <a:off x="8598816" y="216349"/>
            <a:ext cx="216301" cy="1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1A9988"/>
                </a:solidFill>
              </a:defRPr>
            </a:pPr>
            <a:endParaRPr/>
          </a:p>
        </p:txBody>
      </p:sp>
      <p:sp>
        <p:nvSpPr>
          <p:cNvPr id="263" name="Google Shape;107;p10"/>
          <p:cNvSpPr/>
          <p:nvPr/>
        </p:nvSpPr>
        <p:spPr>
          <a:xfrm>
            <a:off x="8598816" y="250138"/>
            <a:ext cx="216301" cy="1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1A9988"/>
                </a:solidFill>
              </a:defRPr>
            </a:pPr>
            <a:endParaRPr/>
          </a:p>
        </p:txBody>
      </p:sp>
      <p:sp>
        <p:nvSpPr>
          <p:cNvPr id="264" name="Google Shape;108;p10"/>
          <p:cNvSpPr/>
          <p:nvPr/>
        </p:nvSpPr>
        <p:spPr>
          <a:xfrm>
            <a:off x="8598816" y="283924"/>
            <a:ext cx="216301" cy="1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1A9988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2;p3" descr="Google Shape;22;p3"/>
          <p:cNvPicPr>
            <a:picLocks noChangeAspect="1"/>
          </p:cNvPicPr>
          <p:nvPr/>
        </p:nvPicPr>
        <p:blipFill>
          <a:blip r:embed="rId2"/>
          <a:srcRect t="21799" b="23591"/>
          <a:stretch>
            <a:fillRect/>
          </a:stretch>
        </p:blipFill>
        <p:spPr>
          <a:xfrm>
            <a:off x="0" y="487825"/>
            <a:ext cx="9144000" cy="4655676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Google Shape;23;p3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32" name="Google Shape;24;p3"/>
          <p:cNvGrpSpPr/>
          <p:nvPr/>
        </p:nvGrpSpPr>
        <p:grpSpPr>
          <a:xfrm>
            <a:off x="830388" y="1191251"/>
            <a:ext cx="745772" cy="45834"/>
            <a:chOff x="0" y="-1"/>
            <a:chExt cx="745770" cy="45832"/>
          </a:xfrm>
        </p:grpSpPr>
        <p:sp>
          <p:nvSpPr>
            <p:cNvPr id="30" name="Google Shape;25;p3"/>
            <p:cNvSpPr/>
            <p:nvPr/>
          </p:nvSpPr>
          <p:spPr>
            <a:xfrm rot="162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1" name="Google Shape;26;p3"/>
            <p:cNvSpPr/>
            <p:nvPr/>
          </p:nvSpPr>
          <p:spPr>
            <a:xfrm rot="162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33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34" name="Уровень текста 1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5" name="Google Shape;30;p3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6" name="Google Shape;31;p3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7" name="Google Shape;32;p3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8" name="Google Shape;33;p3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HEADER">
    <p:bg>
      <p:bgPr>
        <a:solidFill>
          <a:srgbClr val="1A99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35;p4"/>
          <p:cNvGrpSpPr/>
          <p:nvPr/>
        </p:nvGrpSpPr>
        <p:grpSpPr>
          <a:xfrm>
            <a:off x="830388" y="1191251"/>
            <a:ext cx="745772" cy="45834"/>
            <a:chOff x="0" y="-1"/>
            <a:chExt cx="745770" cy="45832"/>
          </a:xfrm>
        </p:grpSpPr>
        <p:sp>
          <p:nvSpPr>
            <p:cNvPr id="46" name="Google Shape;36;p4"/>
            <p:cNvSpPr/>
            <p:nvPr/>
          </p:nvSpPr>
          <p:spPr>
            <a:xfrm rot="16200000">
              <a:off x="536422" y="-163518"/>
              <a:ext cx="45833" cy="37286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7" name="Google Shape;37;p4"/>
            <p:cNvSpPr/>
            <p:nvPr/>
          </p:nvSpPr>
          <p:spPr>
            <a:xfrm rot="16200000">
              <a:off x="165091" y="-165093"/>
              <a:ext cx="45833" cy="37601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49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29450" y="1322449"/>
            <a:ext cx="7688400" cy="1518605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50" name="Google Shape;40;p4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1A9988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1" name="Google Shape;41;p4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2" name="Google Shape;42;p4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3" name="Google Shape;43;p4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BOD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87;p9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64" name="Google Shape;88;p9"/>
          <p:cNvGrpSpPr/>
          <p:nvPr/>
        </p:nvGrpSpPr>
        <p:grpSpPr>
          <a:xfrm>
            <a:off x="830388" y="1191251"/>
            <a:ext cx="745772" cy="45834"/>
            <a:chOff x="0" y="-1"/>
            <a:chExt cx="745770" cy="45832"/>
          </a:xfrm>
        </p:grpSpPr>
        <p:sp>
          <p:nvSpPr>
            <p:cNvPr id="62" name="Google Shape;89;p9"/>
            <p:cNvSpPr/>
            <p:nvPr/>
          </p:nvSpPr>
          <p:spPr>
            <a:xfrm rot="162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3" name="Google Shape;90;p9"/>
            <p:cNvSpPr/>
            <p:nvPr/>
          </p:nvSpPr>
          <p:spPr>
            <a:xfrm rot="162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65" name="Google Shape;93;p9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6" name="Google Shape;94;p9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67" name="Google Shape;95;p9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68" name="Google Shape;96;p9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69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4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Текст заголовка</a:t>
            </a:r>
          </a:p>
        </p:txBody>
      </p:sp>
      <p:sp>
        <p:nvSpPr>
          <p:cNvPr id="70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729450" y="2078875"/>
            <a:ext cx="7688700" cy="2261101"/>
          </a:xfrm>
          <a:prstGeom prst="rect">
            <a:avLst/>
          </a:prstGeom>
        </p:spPr>
        <p:txBody>
          <a:bodyPr/>
          <a:lstStyle>
            <a:lvl1pPr marL="457200" indent="-311150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●"/>
              <a:defRPr sz="1300"/>
            </a:lvl1pPr>
            <a:lvl2pPr marL="9686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○"/>
              <a:defRPr sz="1300"/>
            </a:lvl2pPr>
            <a:lvl3pPr marL="14258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■"/>
              <a:defRPr sz="1300"/>
            </a:lvl3pPr>
            <a:lvl4pPr marL="18830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●"/>
              <a:defRPr sz="1300"/>
            </a:lvl4pPr>
            <a:lvl5pPr marL="23402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○"/>
              <a:defRPr sz="13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BODY_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57;p6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9" name="Google Shape;59;p6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80" name="Google Shape;60;p6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81" name="Google Shape;61;p6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82" name="Google Shape;62;p6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83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729450" y="1068649"/>
            <a:ext cx="7688700" cy="1034402"/>
          </a:xfrm>
          <a:prstGeom prst="rect">
            <a:avLst/>
          </a:prstGeom>
        </p:spPr>
        <p:txBody>
          <a:bodyPr/>
          <a:lstStyle>
            <a:lvl1pPr marL="457200" indent="-311150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●"/>
              <a:defRPr sz="1300"/>
            </a:lvl1pPr>
            <a:lvl2pPr marL="9686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○"/>
              <a:defRPr sz="1300"/>
            </a:lvl2pPr>
            <a:lvl3pPr marL="14258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■"/>
              <a:defRPr sz="1300"/>
            </a:lvl3pPr>
            <a:lvl4pPr marL="18830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●"/>
              <a:defRPr sz="1300"/>
            </a:lvl4pPr>
            <a:lvl5pPr marL="23402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○"/>
              <a:defRPr sz="13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BODY_1_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65;p7" descr="Google Shape;65;p7"/>
          <p:cNvPicPr>
            <a:picLocks noChangeAspect="1"/>
          </p:cNvPicPr>
          <p:nvPr/>
        </p:nvPicPr>
        <p:blipFill>
          <a:blip r:embed="rId2"/>
          <a:srcRect t="11971" b="11970"/>
          <a:stretch>
            <a:fillRect/>
          </a:stretch>
        </p:blipFill>
        <p:spPr>
          <a:xfrm>
            <a:off x="0" y="487825"/>
            <a:ext cx="9144000" cy="4655675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Google Shape;66;p7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93" name="Google Shape;68;p7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94" name="Google Shape;69;p7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95" name="Google Shape;70;p7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96" name="Google Shape;71;p7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97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4"/>
          </a:xfrm>
          <a:prstGeom prst="rect">
            <a:avLst/>
          </a:prstGeom>
        </p:spPr>
        <p:txBody>
          <a:bodyPr/>
          <a:lstStyle>
            <a:lvl1pPr>
              <a:defRPr sz="4800"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9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TWO_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87;p9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08" name="Google Shape;88;p9"/>
          <p:cNvGrpSpPr/>
          <p:nvPr/>
        </p:nvGrpSpPr>
        <p:grpSpPr>
          <a:xfrm>
            <a:off x="830388" y="1191251"/>
            <a:ext cx="745772" cy="45834"/>
            <a:chOff x="0" y="-1"/>
            <a:chExt cx="745770" cy="45832"/>
          </a:xfrm>
        </p:grpSpPr>
        <p:sp>
          <p:nvSpPr>
            <p:cNvPr id="106" name="Google Shape;89;p9"/>
            <p:cNvSpPr/>
            <p:nvPr/>
          </p:nvSpPr>
          <p:spPr>
            <a:xfrm rot="162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7" name="Google Shape;90;p9"/>
            <p:cNvSpPr/>
            <p:nvPr/>
          </p:nvSpPr>
          <p:spPr>
            <a:xfrm rot="162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09" name="Google Shape;93;p9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10" name="Google Shape;94;p9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11" name="Google Shape;95;p9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12" name="Google Shape;96;p9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1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4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Текст заголовка</a:t>
            </a:r>
          </a:p>
        </p:txBody>
      </p:sp>
      <p:sp>
        <p:nvSpPr>
          <p:cNvPr id="114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729325" y="2078875"/>
            <a:ext cx="3774300" cy="2261101"/>
          </a:xfrm>
          <a:prstGeom prst="rect">
            <a:avLst/>
          </a:prstGeom>
        </p:spPr>
        <p:txBody>
          <a:bodyPr/>
          <a:lstStyle>
            <a:lvl1pPr marL="457200" indent="-311150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●"/>
              <a:defRPr sz="1300"/>
            </a:lvl1pPr>
            <a:lvl2pPr marL="9686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○"/>
              <a:defRPr sz="1300"/>
            </a:lvl2pPr>
            <a:lvl3pPr marL="14258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■"/>
              <a:defRPr sz="1300"/>
            </a:lvl3pPr>
            <a:lvl4pPr marL="18830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●"/>
              <a:defRPr sz="1300"/>
            </a:lvl4pPr>
            <a:lvl5pPr marL="23402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○"/>
              <a:defRPr sz="13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15" name="Google Shape;80;p8"/>
          <p:cNvSpPr txBox="1">
            <a:spLocks noGrp="1"/>
          </p:cNvSpPr>
          <p:nvPr>
            <p:ph type="body" sz="quarter" idx="21"/>
          </p:nvPr>
        </p:nvSpPr>
        <p:spPr>
          <a:xfrm>
            <a:off x="4643604" y="2078875"/>
            <a:ext cx="3774300" cy="2261101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87;p9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26" name="Google Shape;88;p9"/>
          <p:cNvGrpSpPr/>
          <p:nvPr/>
        </p:nvGrpSpPr>
        <p:grpSpPr>
          <a:xfrm>
            <a:off x="830388" y="1191251"/>
            <a:ext cx="745772" cy="45834"/>
            <a:chOff x="0" y="-1"/>
            <a:chExt cx="745770" cy="45832"/>
          </a:xfrm>
        </p:grpSpPr>
        <p:sp>
          <p:nvSpPr>
            <p:cNvPr id="124" name="Google Shape;89;p9"/>
            <p:cNvSpPr/>
            <p:nvPr/>
          </p:nvSpPr>
          <p:spPr>
            <a:xfrm rot="162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5" name="Google Shape;90;p9"/>
            <p:cNvSpPr/>
            <p:nvPr/>
          </p:nvSpPr>
          <p:spPr>
            <a:xfrm rot="162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27" name="Google Shape;93;p9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8" name="Google Shape;94;p9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29" name="Google Shape;95;p9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30" name="Google Shape;96;p9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3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4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Текст заголовка</a:t>
            </a:r>
          </a:p>
        </p:txBody>
      </p:sp>
      <p:sp>
        <p:nvSpPr>
          <p:cNvPr id="13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E_COLUMN_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87;p9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42" name="Google Shape;88;p9"/>
          <p:cNvGrpSpPr/>
          <p:nvPr/>
        </p:nvGrpSpPr>
        <p:grpSpPr>
          <a:xfrm>
            <a:off x="830388" y="1191251"/>
            <a:ext cx="745772" cy="45834"/>
            <a:chOff x="0" y="-1"/>
            <a:chExt cx="745770" cy="45832"/>
          </a:xfrm>
        </p:grpSpPr>
        <p:sp>
          <p:nvSpPr>
            <p:cNvPr id="140" name="Google Shape;89;p9"/>
            <p:cNvSpPr/>
            <p:nvPr/>
          </p:nvSpPr>
          <p:spPr>
            <a:xfrm rot="162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41" name="Google Shape;90;p9"/>
            <p:cNvSpPr/>
            <p:nvPr/>
          </p:nvSpPr>
          <p:spPr>
            <a:xfrm rot="162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43" name="Google Shape;93;p9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44" name="Google Shape;94;p9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5" name="Google Shape;95;p9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6" name="Google Shape;96;p9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7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1" cy="1381504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Текст заголовка</a:t>
            </a:r>
          </a:p>
        </p:txBody>
      </p:sp>
      <p:sp>
        <p:nvSpPr>
          <p:cNvPr id="148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721225" y="2781724"/>
            <a:ext cx="3300901" cy="1597503"/>
          </a:xfrm>
          <a:prstGeom prst="rect">
            <a:avLst/>
          </a:prstGeom>
        </p:spPr>
        <p:txBody>
          <a:bodyPr/>
          <a:lstStyle>
            <a:lvl1pPr marL="457200" indent="-311150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●"/>
              <a:defRPr sz="1300"/>
            </a:lvl1pPr>
            <a:lvl2pPr marL="9686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○"/>
              <a:defRPr sz="1300"/>
            </a:lvl2pPr>
            <a:lvl3pPr marL="14258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■"/>
              <a:defRPr sz="1300"/>
            </a:lvl3pPr>
            <a:lvl4pPr marL="18830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●"/>
              <a:defRPr sz="1300"/>
            </a:lvl4pPr>
            <a:lvl5pPr marL="23402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○"/>
              <a:defRPr sz="13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4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D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0;p2" descr="Google Shape;10;p2"/>
          <p:cNvPicPr>
            <a:picLocks noChangeAspect="1"/>
          </p:cNvPicPr>
          <p:nvPr/>
        </p:nvPicPr>
        <p:blipFill>
          <a:blip r:embed="rId19"/>
          <a:srcRect t="21799" b="23591"/>
          <a:stretch>
            <a:fillRect/>
          </a:stretch>
        </p:blipFill>
        <p:spPr>
          <a:xfrm>
            <a:off x="0" y="487825"/>
            <a:ext cx="9144000" cy="4655676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Google Shape;11;p2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6" name="Google Shape;12;p2"/>
          <p:cNvGrpSpPr/>
          <p:nvPr/>
        </p:nvGrpSpPr>
        <p:grpSpPr>
          <a:xfrm>
            <a:off x="830388" y="1191251"/>
            <a:ext cx="745772" cy="45834"/>
            <a:chOff x="0" y="-1"/>
            <a:chExt cx="745770" cy="45832"/>
          </a:xfrm>
        </p:grpSpPr>
        <p:sp>
          <p:nvSpPr>
            <p:cNvPr id="4" name="Google Shape;13;p2"/>
            <p:cNvSpPr/>
            <p:nvPr/>
          </p:nvSpPr>
          <p:spPr>
            <a:xfrm rot="162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5" name="Google Shape;14;p2"/>
            <p:cNvSpPr/>
            <p:nvPr/>
          </p:nvSpPr>
          <p:spPr>
            <a:xfrm rot="162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7" name="Google Shape;18;p2"/>
          <p:cNvSpPr txBox="1"/>
          <p:nvPr/>
        </p:nvSpPr>
        <p:spPr>
          <a:xfrm>
            <a:off x="226549" y="103573"/>
            <a:ext cx="998102" cy="2717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1" tIns="91421" rIns="91421" bIns="91421" anchor="ctr">
            <a:spAutoFit/>
          </a:bodyPr>
          <a:lstStyle>
            <a:lvl1pPr>
              <a:defRPr sz="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</a:lstStyle>
          <a:p>
            <a:r>
              <a:t>Конфиденциально</a:t>
            </a:r>
          </a:p>
        </p:txBody>
      </p:sp>
      <p:sp>
        <p:nvSpPr>
          <p:cNvPr id="8" name="Google Shape;19;p2"/>
          <p:cNvSpPr txBox="1"/>
          <p:nvPr/>
        </p:nvSpPr>
        <p:spPr>
          <a:xfrm>
            <a:off x="1296766" y="103573"/>
            <a:ext cx="2100603" cy="2717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1" tIns="91421" rIns="91421" bIns="91421" anchor="ctr">
            <a:spAutoFit/>
          </a:bodyPr>
          <a:lstStyle/>
          <a:p>
            <a:pPr>
              <a:defRPr sz="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pPr>
            <a:r>
              <a:t>Создано для компании </a:t>
            </a:r>
            <a:r>
              <a:rPr b="1"/>
              <a:t>[Название компании]</a:t>
            </a:r>
          </a:p>
        </p:txBody>
      </p:sp>
      <p:sp>
        <p:nvSpPr>
          <p:cNvPr id="9" name="Google Shape;20;p2"/>
          <p:cNvSpPr txBox="1"/>
          <p:nvPr/>
        </p:nvSpPr>
        <p:spPr>
          <a:xfrm>
            <a:off x="8213935" y="103573"/>
            <a:ext cx="705904" cy="2717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1" tIns="91421" rIns="91421" bIns="91421" anchor="ctr">
            <a:spAutoFit/>
          </a:bodyPr>
          <a:lstStyle>
            <a:lvl1pPr algn="r">
              <a:defRPr sz="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</a:lstStyle>
          <a:p>
            <a:r>
              <a:t>Версия 1.0</a:t>
            </a:r>
          </a:p>
        </p:txBody>
      </p:sp>
      <p:sp>
        <p:nvSpPr>
          <p:cNvPr id="10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29450" y="1322449"/>
            <a:ext cx="7688100" cy="166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1" tIns="91421" rIns="91421" bIns="91421"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11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729626" y="3172897"/>
            <a:ext cx="7688103" cy="5412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1" tIns="91421" rIns="91421" bIns="91421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2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ln w="12700">
            <a:miter lim="400000"/>
          </a:ln>
        </p:spPr>
        <p:txBody>
          <a:bodyPr wrap="none" lIns="91421" tIns="91421" rIns="91421" bIns="91421" anchor="ctr">
            <a:spAutoFit/>
          </a:bodyPr>
          <a:lstStyle>
            <a:lvl1pPr algn="r"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1" i="0" u="none" strike="noStrike" cap="none" spc="0" baseline="0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1" i="0" u="none" strike="noStrike" cap="none" spc="0" baseline="0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1" i="0" u="none" strike="noStrike" cap="none" spc="0" baseline="0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1" i="0" u="none" strike="noStrike" cap="none" spc="0" baseline="0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1" i="0" u="none" strike="noStrike" cap="none" spc="0" baseline="0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1" i="0" u="none" strike="noStrike" cap="none" spc="0" baseline="0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1" i="0" u="none" strike="noStrike" cap="none" spc="0" baseline="0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1" i="0" u="none" strike="noStrike" cap="none" spc="0" baseline="0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1" i="0" u="none" strike="noStrike" cap="none" spc="0" baseline="0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9pPr>
    </p:titleStyle>
    <p:bodyStyle>
      <a:lvl1pPr marL="0" marR="0" indent="1460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1pPr>
      <a:lvl2pPr marL="0" marR="0" indent="1460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2pPr>
      <a:lvl3pPr marL="0" marR="0" indent="1460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3pPr>
      <a:lvl4pPr marL="0" marR="0" indent="1460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4pPr>
      <a:lvl5pPr marL="0" marR="0" indent="1460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5pPr>
      <a:lvl6pPr marL="3005857" marR="0" indent="-434107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ts val="1600"/>
        <a:buFontTx/>
        <a:buChar char="■"/>
        <a:tabLst/>
        <a:defRPr sz="1600" b="0" i="0" u="none" strike="noStrike" cap="none" spc="0" baseline="0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6pPr>
      <a:lvl7pPr marL="3463056" marR="0" indent="-434107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ts val="1600"/>
        <a:buFontTx/>
        <a:buChar char="●"/>
        <a:tabLst/>
        <a:defRPr sz="1600" b="0" i="0" u="none" strike="noStrike" cap="none" spc="0" baseline="0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7pPr>
      <a:lvl8pPr marL="3920256" marR="0" indent="-434106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ts val="1600"/>
        <a:buFontTx/>
        <a:buChar char="○"/>
        <a:tabLst/>
        <a:defRPr sz="1600" b="0" i="0" u="none" strike="noStrike" cap="none" spc="0" baseline="0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8pPr>
      <a:lvl9pPr marL="4377456" marR="0" indent="-434106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ts val="1600"/>
        <a:buFontTx/>
        <a:buChar char="■"/>
        <a:tabLst/>
        <a:defRPr sz="1600" b="0" i="0" u="none" strike="noStrike" cap="none" spc="0" baseline="0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1.jpeg"/><Relationship Id="rId5" Type="http://schemas.openxmlformats.org/officeDocument/2006/relationships/image" Target="../media/image8.jpe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1.jpeg"/><Relationship Id="rId5" Type="http://schemas.openxmlformats.org/officeDocument/2006/relationships/image" Target="../media/image8.jpeg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rodioncode/SOLID" TargetMode="Externa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rodioncode/SOLID" TargetMode="Externa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rodioncode/SOLID" TargetMode="Externa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rodioncode/SOLID" TargetMode="Externa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jpeg"/><Relationship Id="rId5" Type="http://schemas.openxmlformats.org/officeDocument/2006/relationships/image" Target="../media/image9.jpe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176;p18"/>
          <p:cNvSpPr txBox="1">
            <a:spLocks noGrp="1"/>
          </p:cNvSpPr>
          <p:nvPr>
            <p:ph type="title"/>
          </p:nvPr>
        </p:nvSpPr>
        <p:spPr>
          <a:xfrm>
            <a:off x="677725" y="1279000"/>
            <a:ext cx="7688100" cy="284670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>
              <a:defRPr>
                <a:solidFill>
                  <a:srgbClr val="F1C232"/>
                </a:solidFill>
              </a:defRPr>
            </a:pPr>
            <a:r>
              <a:t>&lt;</a:t>
            </a:r>
            <a:r>
              <a:rPr>
                <a:solidFill>
                  <a:srgbClr val="1A1A1A"/>
                </a:solidFill>
              </a:rPr>
              <a:t>TeachMeSkills</a:t>
            </a:r>
            <a:r>
              <a:t>/&gt;</a:t>
            </a:r>
            <a:endParaRPr sz="5500"/>
          </a:p>
          <a:p>
            <a:pPr>
              <a:defRPr sz="1200" b="0"/>
            </a:pPr>
            <a:endParaRPr sz="5500"/>
          </a:p>
          <a:p>
            <a:pPr>
              <a:defRPr sz="1200" b="0"/>
            </a:pPr>
            <a:endParaRPr sz="5500"/>
          </a:p>
          <a:p>
            <a:pPr>
              <a:defRPr sz="1200" b="0"/>
            </a:pPr>
            <a:endParaRPr sz="5500"/>
          </a:p>
          <a:p>
            <a:pPr>
              <a:defRPr sz="1200" b="0"/>
            </a:pPr>
            <a:endParaRPr sz="5500"/>
          </a:p>
          <a:p>
            <a:pPr>
              <a:defRPr sz="1200" b="0"/>
            </a:pPr>
            <a:endParaRPr sz="5500"/>
          </a:p>
          <a:p>
            <a:pPr>
              <a:defRPr sz="1200" b="0"/>
            </a:pPr>
            <a:r>
              <a:t>Школа программирования</a:t>
            </a:r>
          </a:p>
          <a:p>
            <a:pPr>
              <a:defRPr sz="1200"/>
            </a:pPr>
            <a:r>
              <a:t>teachmeskills.com</a:t>
            </a:r>
          </a:p>
        </p:txBody>
      </p:sp>
      <p:pic>
        <p:nvPicPr>
          <p:cNvPr id="274" name="Google Shape;177;p18" descr="Google Shape;177;p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725" y="1050400"/>
            <a:ext cx="1885951" cy="2286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562B3F-C782-A2E7-E20B-B2FD960B3F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B907946C-A332-D4FC-6300-E6F3C195C7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ru-RU" sz="1900" dirty="0"/>
              <a:t>Принципы </a:t>
            </a:r>
            <a:r>
              <a:rPr lang="en" sz="1900" dirty="0"/>
              <a:t>SOLID</a:t>
            </a:r>
            <a:br>
              <a:rPr lang="en" sz="1900" dirty="0"/>
            </a:br>
            <a:br>
              <a:rPr lang="en" dirty="0"/>
            </a:br>
            <a:r>
              <a:rPr lang="en" sz="1300" b="0" dirty="0"/>
              <a:t>I — Interface Segregation Principle (</a:t>
            </a:r>
            <a:r>
              <a:rPr lang="ru-RU" sz="1300" b="0" dirty="0"/>
              <a:t>Принцип разделения интерфейса)</a:t>
            </a:r>
            <a:br>
              <a:rPr lang="ru-RU" sz="1300" b="0" dirty="0"/>
            </a:br>
            <a:r>
              <a:rPr lang="ru-RU" sz="1300" b="0" dirty="0"/>
              <a:t>Лучше много специализированных интерфейсов, чем один общий.</a:t>
            </a: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4DF69D1E-4CDB-582A-3E12-03B3BCEBD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AC2385D-EEF4-DAB2-C133-4EBE46237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1108" y="2717091"/>
            <a:ext cx="2006158" cy="2217952"/>
          </a:xfrm>
          <a:prstGeom prst="rect">
            <a:avLst/>
          </a:prstGeom>
        </p:spPr>
      </p:pic>
      <p:pic>
        <p:nvPicPr>
          <p:cNvPr id="5" name="Picture 6" descr="Looping Emoticon Animation Thumbs Down Stock Footage Video (100%  Royalty-free) 697813 | Shutterstock">
            <a:extLst>
              <a:ext uri="{FF2B5EF4-FFF2-40B4-BE49-F238E27FC236}">
                <a16:creationId xmlns:a16="http://schemas.microsoft.com/office/drawing/2014/main" id="{FF002477-D145-5D3A-F9C6-809BC0A505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58847"/>
            <a:ext cx="1343899" cy="755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5,600+ Thumbs Up Emoji Stock Illustrations, Royalty-Free Vector Graphics &amp;  Clip Art - iStock | Emoji set, Thumbs up emoji icon set, Thumbs up">
            <a:extLst>
              <a:ext uri="{FF2B5EF4-FFF2-40B4-BE49-F238E27FC236}">
                <a16:creationId xmlns:a16="http://schemas.microsoft.com/office/drawing/2014/main" id="{D496B382-4504-290F-49C9-681EE4934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9453" y="3350303"/>
            <a:ext cx="1016276" cy="973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4AC7E92-7F3F-117D-1A93-B1EADA21DD2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19067"/>
          <a:stretch/>
        </p:blipFill>
        <p:spPr>
          <a:xfrm>
            <a:off x="1076188" y="3021303"/>
            <a:ext cx="3713259" cy="191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09558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67349B-1F75-8A80-BA4E-ACDDB58ADB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BA532284-A268-D504-E904-2669D57C02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ru-RU" sz="1900" dirty="0"/>
              <a:t>Принципы </a:t>
            </a:r>
            <a:r>
              <a:rPr lang="en" sz="1900" dirty="0"/>
              <a:t>SOLID</a:t>
            </a:r>
            <a:br>
              <a:rPr lang="en" sz="1900" dirty="0"/>
            </a:br>
            <a:br>
              <a:rPr lang="en" dirty="0"/>
            </a:br>
            <a:r>
              <a:rPr lang="en" sz="1300" b="0" dirty="0"/>
              <a:t>D — Dependency Inversion Principle (</a:t>
            </a:r>
            <a:r>
              <a:rPr lang="ru-RU" sz="1300" b="0" dirty="0"/>
              <a:t>Принцип инверсии зависимостей)</a:t>
            </a:r>
            <a:br>
              <a:rPr lang="ru-RU" sz="1300" b="0" dirty="0"/>
            </a:br>
            <a:r>
              <a:rPr lang="ru-RU" sz="1300" b="0" dirty="0"/>
              <a:t>Модули верхнего уровня не должны зависеть от модулей нижнего уровня. Оба должны зависеть от абстракций.</a:t>
            </a: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8C89636C-3764-B344-4CA2-069FC2CCF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4F89B61-6A81-35B0-75C1-925A59E2B0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8501" y="3283305"/>
            <a:ext cx="4010083" cy="1179862"/>
          </a:xfrm>
          <a:prstGeom prst="rect">
            <a:avLst/>
          </a:prstGeom>
        </p:spPr>
      </p:pic>
      <p:pic>
        <p:nvPicPr>
          <p:cNvPr id="4" name="Picture 6" descr="Looping Emoticon Animation Thumbs Down Stock Footage Video (100%  Royalty-free) 697813 | Shutterstock">
            <a:extLst>
              <a:ext uri="{FF2B5EF4-FFF2-40B4-BE49-F238E27FC236}">
                <a16:creationId xmlns:a16="http://schemas.microsoft.com/office/drawing/2014/main" id="{3423F545-6C42-A8B6-0823-41AEE55A5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58847"/>
            <a:ext cx="1343899" cy="755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5,600+ Thumbs Up Emoji Stock Illustrations, Royalty-Free Vector Graphics &amp;  Clip Art - iStock | Emoji set, Thumbs up emoji icon set, Thumbs up">
            <a:extLst>
              <a:ext uri="{FF2B5EF4-FFF2-40B4-BE49-F238E27FC236}">
                <a16:creationId xmlns:a16="http://schemas.microsoft.com/office/drawing/2014/main" id="{FAE0DB27-46F8-5499-A51E-470F08CC7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8995" y="3458846"/>
            <a:ext cx="789541" cy="755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A1EAC5A-82C1-D8DE-100C-83D8A5E08A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4099" y="3241909"/>
            <a:ext cx="2781521" cy="1404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80100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432;p53"/>
          <p:cNvSpPr txBox="1">
            <a:spLocks noGrp="1"/>
          </p:cNvSpPr>
          <p:nvPr>
            <p:ph type="body" sz="half" idx="1"/>
          </p:nvPr>
        </p:nvSpPr>
        <p:spPr>
          <a:xfrm>
            <a:off x="965097" y="1732208"/>
            <a:ext cx="6037601" cy="2335684"/>
          </a:xfrm>
          <a:prstGeom prst="rect">
            <a:avLst/>
          </a:prstGeom>
        </p:spPr>
        <p:txBody>
          <a:bodyPr/>
          <a:lstStyle/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SOLID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7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DRY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KISS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YAGNI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Unidirectional data flow</a:t>
            </a:r>
          </a:p>
        </p:txBody>
      </p:sp>
      <p:pic>
        <p:nvPicPr>
          <p:cNvPr id="292" name="Google Shape;433;p53" descr="Google Shape;433;p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125" y="1057275"/>
            <a:ext cx="1943101" cy="314325"/>
          </a:xfrm>
          <a:prstGeom prst="rect">
            <a:avLst/>
          </a:prstGeom>
          <a:ln w="12700">
            <a:miter lim="400000"/>
          </a:ln>
        </p:spPr>
      </p:pic>
      <p:sp>
        <p:nvSpPr>
          <p:cNvPr id="293" name="Google Shape;434;p53"/>
          <p:cNvSpPr/>
          <p:nvPr/>
        </p:nvSpPr>
        <p:spPr>
          <a:xfrm rot="5400000">
            <a:off x="908995" y="2224409"/>
            <a:ext cx="112203" cy="107104"/>
          </a:xfrm>
          <a:prstGeom prst="triangle">
            <a:avLst/>
          </a:prstGeom>
          <a:solidFill>
            <a:srgbClr val="1A1A1A"/>
          </a:solidFill>
          <a:ln>
            <a:solidFill>
              <a:srgbClr val="1A1A1A"/>
            </a:solidFill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B9C7B-4635-0B33-0723-3E6BB60F8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CABD720F-92BC-C81E-62B8-6B0E0E7C6B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ru-RU" sz="1800" dirty="0"/>
              <a:t>Что такое </a:t>
            </a:r>
            <a:r>
              <a:rPr lang="en" sz="1800" dirty="0"/>
              <a:t>DRY?</a:t>
            </a:r>
            <a:r>
              <a:rPr lang="ru-RU" sz="1300" b="0" dirty="0"/>
              <a:t>. </a:t>
            </a:r>
            <a:br>
              <a:rPr lang="en" sz="1300" b="0" dirty="0"/>
            </a:br>
            <a:br>
              <a:rPr lang="en" sz="1300" b="0" dirty="0"/>
            </a:br>
            <a:r>
              <a:rPr lang="en" sz="1300" b="0" dirty="0"/>
              <a:t>DRY (Don’t Repeat Yourself) — «</a:t>
            </a:r>
            <a:r>
              <a:rPr lang="ru-RU" sz="1300" b="0" dirty="0"/>
              <a:t>Не повторяйся».  </a:t>
            </a:r>
            <a:br>
              <a:rPr lang="ru-RU" sz="1300" b="0" dirty="0"/>
            </a:br>
            <a:r>
              <a:rPr lang="ru-RU" sz="1300" b="0" dirty="0"/>
              <a:t>Принцип призывает избегать дублирования кода и знаний, чтобы облегчить поддержку, развитие и тестирование приложения.</a:t>
            </a:r>
            <a:br>
              <a:rPr lang="ru-RU" sz="1300" b="0" dirty="0"/>
            </a:br>
            <a:br>
              <a:rPr lang="ru-RU" sz="1300" b="0" dirty="0"/>
            </a:br>
            <a:r>
              <a:rPr lang="ru-RU" sz="1300" b="0" dirty="0"/>
              <a:t>К чему приводит нарушение </a:t>
            </a:r>
            <a:r>
              <a:rPr lang="en" sz="1300" b="0" dirty="0"/>
              <a:t>DRY:</a:t>
            </a:r>
            <a:br>
              <a:rPr lang="en" sz="1300" b="0" dirty="0"/>
            </a:br>
            <a:r>
              <a:rPr lang="en" sz="1300" b="0" dirty="0"/>
              <a:t>- </a:t>
            </a:r>
            <a:r>
              <a:rPr lang="ru-RU" sz="1300" b="0" dirty="0"/>
              <a:t>Сложнее исправлять баги (нужно менять один и тот же код в нескольких местах).</a:t>
            </a:r>
            <a:br>
              <a:rPr lang="ru-RU" sz="1300" b="0" dirty="0"/>
            </a:br>
            <a:r>
              <a:rPr lang="ru-RU" sz="1300" b="0" dirty="0"/>
              <a:t>- Труднее вносить новые функции (из-за копипасты можно что-то забыть изменить).</a:t>
            </a:r>
            <a:br>
              <a:rPr lang="ru-RU" sz="1300" b="0" dirty="0"/>
            </a:br>
            <a:r>
              <a:rPr lang="ru-RU" sz="1300" b="0" dirty="0"/>
              <a:t>- Больше вероятность ошибок и рассинхронизации логики.</a:t>
            </a:r>
            <a:br>
              <a:rPr lang="ru-RU" sz="1300" b="0" dirty="0"/>
            </a:br>
            <a:br>
              <a:rPr lang="ru-RU" sz="1300" b="0" dirty="0"/>
            </a:br>
            <a:br>
              <a:rPr lang="ru-RU" sz="1200" b="0" dirty="0"/>
            </a:b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8AA7598D-8A7B-2CBD-844F-B978D5348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591445668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62670B-7B26-BBC2-F561-1A1C1E0CA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09E18489-DA22-F47B-4E26-0DDE9751D9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ru-RU" sz="1800" dirty="0"/>
              <a:t>Примеры нарушения </a:t>
            </a:r>
            <a:r>
              <a:rPr lang="en" sz="1800" dirty="0"/>
              <a:t>DRY </a:t>
            </a:r>
            <a:r>
              <a:rPr lang="ru-RU" sz="1800" dirty="0"/>
              <a:t>и их исправление</a:t>
            </a:r>
            <a:r>
              <a:rPr lang="ru-RU" sz="1300" b="0" dirty="0"/>
              <a:t> </a:t>
            </a:r>
            <a:br>
              <a:rPr lang="en" sz="1300" b="0" dirty="0"/>
            </a:br>
            <a:br>
              <a:rPr lang="en" sz="1300" b="0" dirty="0"/>
            </a:br>
            <a:r>
              <a:rPr lang="ru-RU" sz="1300" b="0" dirty="0"/>
              <a:t>.</a:t>
            </a:r>
            <a:br>
              <a:rPr lang="ru-RU" sz="1300" b="0" dirty="0"/>
            </a:br>
            <a:br>
              <a:rPr lang="ru-RU" sz="1300" b="0" dirty="0"/>
            </a:br>
            <a:br>
              <a:rPr lang="ru-RU" sz="1200" b="0" dirty="0"/>
            </a:b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280235E8-D512-0494-32F5-E5A54D269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44858C5-4763-92BD-1711-E9861F8D7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946" y="1933747"/>
            <a:ext cx="6136419" cy="1468776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237684D-F93D-FEE1-D0E7-C3D25E9903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3953" y="3527296"/>
            <a:ext cx="5158409" cy="1431628"/>
          </a:xfrm>
          <a:prstGeom prst="rect">
            <a:avLst/>
          </a:prstGeom>
        </p:spPr>
      </p:pic>
      <p:pic>
        <p:nvPicPr>
          <p:cNvPr id="4" name="Picture 6" descr="Looping Emoticon Animation Thumbs Down Stock Footage Video (100%  Royalty-free) 697813 | Shutterstock">
            <a:extLst>
              <a:ext uri="{FF2B5EF4-FFF2-40B4-BE49-F238E27FC236}">
                <a16:creationId xmlns:a16="http://schemas.microsoft.com/office/drawing/2014/main" id="{DFAA80F5-4342-464E-7484-EADFCFB039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8155" y="2226371"/>
            <a:ext cx="1343899" cy="755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5,600+ Thumbs Up Emoji Stock Illustrations, Royalty-Free Vector Graphics &amp;  Clip Art - iStock | Emoji set, Thumbs up emoji icon set, Thumbs up">
            <a:extLst>
              <a:ext uri="{FF2B5EF4-FFF2-40B4-BE49-F238E27FC236}">
                <a16:creationId xmlns:a16="http://schemas.microsoft.com/office/drawing/2014/main" id="{7B9D805F-E9AC-B4B1-7588-8E07CAD6E3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7713" y="3722456"/>
            <a:ext cx="1020884" cy="977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4171398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85AC7B-E5B4-EF1A-7A9D-FCCE757752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BCE874D8-D9B8-B2E2-C9F6-942AEF1514C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ru-RU" sz="1800" dirty="0"/>
              <a:t>Примеры нарушения </a:t>
            </a:r>
            <a:r>
              <a:rPr lang="en" sz="1800" dirty="0"/>
              <a:t>DRY </a:t>
            </a:r>
            <a:r>
              <a:rPr lang="ru-RU" sz="1800" dirty="0"/>
              <a:t>и их исправление</a:t>
            </a:r>
            <a:r>
              <a:rPr lang="ru-RU" sz="1300" b="0" dirty="0"/>
              <a:t> </a:t>
            </a:r>
            <a:br>
              <a:rPr lang="en" sz="1300" b="0" dirty="0"/>
            </a:br>
            <a:br>
              <a:rPr lang="en" sz="1300" b="0" dirty="0"/>
            </a:br>
            <a:r>
              <a:rPr lang="ru-RU" sz="1300" b="0" dirty="0"/>
              <a:t>Повторяющиеся </a:t>
            </a:r>
            <a:r>
              <a:rPr lang="en" sz="1300" b="0" dirty="0"/>
              <a:t>layout-</a:t>
            </a:r>
            <a:r>
              <a:rPr lang="ru-RU" sz="1300" b="0" dirty="0"/>
              <a:t>элементы</a:t>
            </a:r>
            <a:r>
              <a:rPr lang="en-US" sz="1300" b="0" dirty="0"/>
              <a:t>		Utility </a:t>
            </a:r>
            <a:r>
              <a:rPr lang="ru-RU" sz="1300" b="0" dirty="0"/>
              <a:t>функции</a:t>
            </a:r>
            <a:br>
              <a:rPr lang="ru-RU" sz="1300" b="0" dirty="0"/>
            </a:br>
            <a:br>
              <a:rPr lang="ru-RU" sz="1300" b="0" dirty="0"/>
            </a:br>
            <a:br>
              <a:rPr lang="ru-RU" sz="1200" b="0" dirty="0"/>
            </a:b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6587EEED-7148-7BE2-F60A-01EB46755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023D294-F980-BE55-FCDF-EB387907C4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820" y="2571750"/>
            <a:ext cx="3766930" cy="185857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8056739-6195-2E0D-5C84-EA63694342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9066" y="2571750"/>
            <a:ext cx="4012002" cy="1405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858936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432;p53"/>
          <p:cNvSpPr txBox="1">
            <a:spLocks noGrp="1"/>
          </p:cNvSpPr>
          <p:nvPr>
            <p:ph type="body" sz="half" idx="1"/>
          </p:nvPr>
        </p:nvSpPr>
        <p:spPr>
          <a:xfrm>
            <a:off x="965097" y="1732208"/>
            <a:ext cx="6037601" cy="2335684"/>
          </a:xfrm>
          <a:prstGeom prst="rect">
            <a:avLst/>
          </a:prstGeom>
        </p:spPr>
        <p:txBody>
          <a:bodyPr/>
          <a:lstStyle/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SOLID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DRY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7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KISS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YAGNI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Unidirectional data flow</a:t>
            </a:r>
          </a:p>
        </p:txBody>
      </p:sp>
      <p:pic>
        <p:nvPicPr>
          <p:cNvPr id="311" name="Google Shape;433;p53" descr="Google Shape;433;p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125" y="1057275"/>
            <a:ext cx="1943101" cy="314325"/>
          </a:xfrm>
          <a:prstGeom prst="rect">
            <a:avLst/>
          </a:prstGeom>
          <a:ln w="12700">
            <a:miter lim="400000"/>
          </a:ln>
        </p:spPr>
      </p:pic>
      <p:sp>
        <p:nvSpPr>
          <p:cNvPr id="312" name="Google Shape;434;p53"/>
          <p:cNvSpPr/>
          <p:nvPr/>
        </p:nvSpPr>
        <p:spPr>
          <a:xfrm rot="5400000">
            <a:off x="908995" y="2473526"/>
            <a:ext cx="112204" cy="107104"/>
          </a:xfrm>
          <a:prstGeom prst="triangle">
            <a:avLst/>
          </a:prstGeom>
          <a:solidFill>
            <a:srgbClr val="1A1A1A"/>
          </a:solidFill>
          <a:ln>
            <a:solidFill>
              <a:srgbClr val="1A1A1A"/>
            </a:solidFill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B9C7B-4635-0B33-0723-3E6BB60F8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CABD720F-92BC-C81E-62B8-6B0E0E7C6B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ru-RU" dirty="0"/>
              <a:t>Что такое </a:t>
            </a:r>
            <a:r>
              <a:rPr lang="en-US" dirty="0"/>
              <a:t>KISS?</a:t>
            </a:r>
            <a:br>
              <a:rPr lang="ru-RU" dirty="0"/>
            </a:br>
            <a:r>
              <a:rPr lang="ru-RU" sz="1200" b="0" i="0" dirty="0">
                <a:solidFill>
                  <a:srgbClr val="FFFFFF"/>
                </a:solidFill>
                <a:effectLst/>
                <a:latin typeface="-apple-system"/>
              </a:rPr>
              <a:t>также его долговечность.</a:t>
            </a:r>
            <a:br>
              <a:rPr lang="ru-RU" sz="1200" b="0" i="0" dirty="0">
                <a:solidFill>
                  <a:srgbClr val="FFFFFF"/>
                </a:solidFill>
                <a:effectLst/>
                <a:latin typeface="-apple-system"/>
              </a:rPr>
            </a:br>
            <a:br>
              <a:rPr lang="ru-RU" sz="1200" b="0" dirty="0"/>
            </a:br>
            <a:r>
              <a:rPr lang="en" sz="1300" b="0" dirty="0"/>
              <a:t>KISS (Keep It Simple, Stupid)  </a:t>
            </a:r>
            <a:br>
              <a:rPr lang="en" sz="1300" b="0" dirty="0"/>
            </a:br>
            <a:r>
              <a:rPr lang="ru-RU" sz="1300" b="0" dirty="0"/>
              <a:t>В переводе: "Делай проще, глупец" (или мягче — "Делай проще!").</a:t>
            </a:r>
            <a:br>
              <a:rPr lang="ru-RU" sz="1300" b="0" dirty="0"/>
            </a:br>
            <a:br>
              <a:rPr lang="ru-RU" sz="1300" b="0" dirty="0"/>
            </a:br>
            <a:r>
              <a:rPr lang="ru-RU" sz="1300" b="0" dirty="0"/>
              <a:t>Смысл:  </a:t>
            </a:r>
            <a:br>
              <a:rPr lang="ru-RU" sz="1300" b="0" dirty="0"/>
            </a:br>
            <a:r>
              <a:rPr lang="ru-RU" sz="1300" b="0" dirty="0"/>
              <a:t>Системы и решения должны быть максимально простыми, избегай излишней сложности.  </a:t>
            </a:r>
            <a:br>
              <a:rPr lang="ru-RU" sz="1300" b="0" dirty="0"/>
            </a:br>
            <a:r>
              <a:rPr lang="ru-RU" sz="1300" b="0" dirty="0"/>
              <a:t>"Если можно сделать просто — делай просто!"</a:t>
            </a:r>
            <a:br>
              <a:rPr lang="ru-RU" sz="1300" b="0" dirty="0"/>
            </a:br>
            <a:br>
              <a:rPr lang="ru-RU" sz="1300" b="0" dirty="0"/>
            </a:br>
            <a:r>
              <a:rPr lang="ru-RU" sz="1300" b="0" dirty="0"/>
              <a:t>Как </a:t>
            </a:r>
            <a:r>
              <a:rPr lang="en" sz="1300" b="0" dirty="0"/>
              <a:t>KISS </a:t>
            </a:r>
            <a:r>
              <a:rPr lang="ru-RU" sz="1300" b="0" dirty="0"/>
              <a:t>проявляется в </a:t>
            </a:r>
            <a:r>
              <a:rPr lang="en" sz="1300" b="0" dirty="0"/>
              <a:t>Android-</a:t>
            </a:r>
            <a:r>
              <a:rPr lang="ru-RU" sz="1300" b="0" dirty="0"/>
              <a:t>разработке?</a:t>
            </a:r>
            <a:br>
              <a:rPr lang="ru-RU" sz="1300" b="0" dirty="0"/>
            </a:br>
            <a:br>
              <a:rPr lang="ru-RU" sz="1300" b="0" dirty="0"/>
            </a:br>
            <a:r>
              <a:rPr lang="ru-RU" sz="1300" b="0" dirty="0"/>
              <a:t>- Не усложняй архитектуру, если задача элементарная.</a:t>
            </a:r>
            <a:br>
              <a:rPr lang="ru-RU" sz="1300" b="0" dirty="0"/>
            </a:br>
            <a:r>
              <a:rPr lang="ru-RU" sz="1300" b="0" dirty="0"/>
              <a:t>- Используй стандартные компоненты и паттерны.</a:t>
            </a:r>
            <a:br>
              <a:rPr lang="ru-RU" sz="1300" b="0" dirty="0"/>
            </a:br>
            <a:r>
              <a:rPr lang="ru-RU" sz="1300" b="0" dirty="0"/>
              <a:t>- Пиши читаемый, понятный код.</a:t>
            </a:r>
            <a:br>
              <a:rPr lang="ru-RU" sz="1300" b="0" dirty="0"/>
            </a:br>
            <a:r>
              <a:rPr lang="ru-RU" sz="1300" b="0" dirty="0"/>
              <a:t>- Не внедряй абстракции и библиотеки без необходимости.</a:t>
            </a:r>
            <a:br>
              <a:rPr lang="ru-RU" sz="1300" b="0" dirty="0"/>
            </a:br>
            <a:r>
              <a:rPr lang="ru-RU" sz="1300" b="0" dirty="0"/>
              <a:t>- Минимизируй количество зависимостей.</a:t>
            </a:r>
            <a:br>
              <a:rPr lang="ru-RU" sz="1200" b="0" dirty="0"/>
            </a:b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8AA7598D-8A7B-2CBD-844F-B978D5348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939399643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CEE1B9-5975-26E1-35B8-1926F6C99F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F970BD92-8A7C-664D-1581-CBB2032076B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ru-RU" dirty="0"/>
              <a:t>Примеры </a:t>
            </a:r>
            <a:r>
              <a:rPr lang="en-US" dirty="0"/>
              <a:t>KISS</a:t>
            </a:r>
            <a:br>
              <a:rPr lang="ru-RU" dirty="0"/>
            </a:br>
            <a:r>
              <a:rPr lang="ru-RU" sz="1200" b="0" i="0" dirty="0">
                <a:solidFill>
                  <a:srgbClr val="FFFFFF"/>
                </a:solidFill>
                <a:effectLst/>
                <a:latin typeface="-apple-system"/>
              </a:rPr>
              <a:t>также его долговечность.</a:t>
            </a:r>
            <a:br>
              <a:rPr lang="ru-RU" sz="1200" b="0" i="0" dirty="0">
                <a:solidFill>
                  <a:srgbClr val="FFFFFF"/>
                </a:solidFill>
                <a:effectLst/>
                <a:latin typeface="-apple-system"/>
              </a:rPr>
            </a:br>
            <a:br>
              <a:rPr lang="ru-RU" sz="1200" b="0" dirty="0"/>
            </a:br>
            <a:br>
              <a:rPr lang="ru-RU" sz="1200" b="0" dirty="0"/>
            </a:b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727AA941-4808-F449-7556-464EB43F6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35102A7-B944-6CEC-4052-B47F98175E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375" y="2371747"/>
            <a:ext cx="3608303" cy="1119818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5B32780-F382-BD7F-9970-5FA423A312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3687" y="2039011"/>
            <a:ext cx="4332239" cy="217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851140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5FBE95-5262-2656-8778-D7142BA3DB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432;p53">
            <a:extLst>
              <a:ext uri="{FF2B5EF4-FFF2-40B4-BE49-F238E27FC236}">
                <a16:creationId xmlns:a16="http://schemas.microsoft.com/office/drawing/2014/main" id="{076CCCE7-9800-5D1C-8B73-D8B18A5A2F54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965097" y="1732208"/>
            <a:ext cx="6037601" cy="2335684"/>
          </a:xfrm>
          <a:prstGeom prst="rect">
            <a:avLst/>
          </a:prstGeom>
        </p:spPr>
        <p:txBody>
          <a:bodyPr/>
          <a:lstStyle/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SOLID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DRY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KISS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7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YAGNI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Unidirectional data flow</a:t>
            </a:r>
          </a:p>
        </p:txBody>
      </p:sp>
      <p:pic>
        <p:nvPicPr>
          <p:cNvPr id="311" name="Google Shape;433;p53" descr="Google Shape;433;p53">
            <a:extLst>
              <a:ext uri="{FF2B5EF4-FFF2-40B4-BE49-F238E27FC236}">
                <a16:creationId xmlns:a16="http://schemas.microsoft.com/office/drawing/2014/main" id="{A743B115-5BC8-E4BB-6F5A-DDD51EEA8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125" y="1057275"/>
            <a:ext cx="1943101" cy="314325"/>
          </a:xfrm>
          <a:prstGeom prst="rect">
            <a:avLst/>
          </a:prstGeom>
          <a:ln w="12700">
            <a:miter lim="400000"/>
          </a:ln>
        </p:spPr>
      </p:pic>
      <p:sp>
        <p:nvSpPr>
          <p:cNvPr id="312" name="Google Shape;434;p53">
            <a:extLst>
              <a:ext uri="{FF2B5EF4-FFF2-40B4-BE49-F238E27FC236}">
                <a16:creationId xmlns:a16="http://schemas.microsoft.com/office/drawing/2014/main" id="{B9CDE9FC-E0CD-F6A7-CF82-B6CD07B8A23C}"/>
              </a:ext>
            </a:extLst>
          </p:cNvPr>
          <p:cNvSpPr/>
          <p:nvPr/>
        </p:nvSpPr>
        <p:spPr>
          <a:xfrm rot="5400000">
            <a:off x="908995" y="2727967"/>
            <a:ext cx="112204" cy="107104"/>
          </a:xfrm>
          <a:prstGeom prst="triangle">
            <a:avLst/>
          </a:prstGeom>
          <a:solidFill>
            <a:srgbClr val="1A1A1A"/>
          </a:solidFill>
          <a:ln>
            <a:solidFill>
              <a:srgbClr val="1A1A1A"/>
            </a:solidFill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017637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182;p19"/>
          <p:cNvSpPr txBox="1">
            <a:spLocks noGrp="1"/>
          </p:cNvSpPr>
          <p:nvPr>
            <p:ph type="title"/>
          </p:nvPr>
        </p:nvSpPr>
        <p:spPr>
          <a:xfrm>
            <a:off x="677725" y="1279000"/>
            <a:ext cx="7688100" cy="2846704"/>
          </a:xfrm>
          <a:prstGeom prst="rect">
            <a:avLst/>
          </a:prstGeom>
        </p:spPr>
        <p:txBody>
          <a:bodyPr/>
          <a:lstStyle/>
          <a:p>
            <a:pPr>
              <a:defRPr sz="2900" b="0"/>
            </a:pPr>
            <a:r>
              <a:rPr dirty="0" err="1"/>
              <a:t>курс</a:t>
            </a:r>
            <a:endParaRPr dirty="0"/>
          </a:p>
          <a:p>
            <a:r>
              <a:rPr dirty="0"/>
              <a:t>Android </a:t>
            </a:r>
            <a:r>
              <a:rPr dirty="0" err="1"/>
              <a:t>разработчик</a:t>
            </a:r>
            <a:endParaRPr dirty="0"/>
          </a:p>
          <a:p>
            <a:endParaRPr dirty="0"/>
          </a:p>
          <a:p>
            <a:pPr>
              <a:defRPr sz="1500">
                <a:solidFill>
                  <a:srgbClr val="FFC000"/>
                </a:solidFill>
              </a:defRPr>
            </a:pPr>
            <a:r>
              <a:rPr dirty="0" err="1"/>
              <a:t>Занятие</a:t>
            </a:r>
            <a:r>
              <a:rPr dirty="0"/>
              <a:t> </a:t>
            </a:r>
            <a:r>
              <a:rPr lang="ru-RU" dirty="0"/>
              <a:t>25</a:t>
            </a:r>
            <a:r>
              <a:rPr dirty="0"/>
              <a:t>. </a:t>
            </a:r>
            <a:r>
              <a:rPr lang="ru-RU" dirty="0"/>
              <a:t>Основные принципы программирования</a:t>
            </a:r>
            <a:endParaRPr dirty="0"/>
          </a:p>
        </p:txBody>
      </p:sp>
      <p:pic>
        <p:nvPicPr>
          <p:cNvPr id="277" name="Google Shape;183;p19" descr="Google Shape;183;p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725" y="1109650"/>
            <a:ext cx="1885951" cy="228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852601-EE55-8B0E-D0FE-390C59A67B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8D785143-80CA-773C-1700-4CC5CB8FB3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ru-RU" dirty="0"/>
              <a:t>Что такое </a:t>
            </a:r>
            <a:r>
              <a:rPr lang="en-US" dirty="0"/>
              <a:t>YAGNI?</a:t>
            </a:r>
            <a:br>
              <a:rPr lang="ru-RU" dirty="0"/>
            </a:br>
            <a:br>
              <a:rPr lang="en" sz="1200" b="0" dirty="0"/>
            </a:br>
            <a:r>
              <a:rPr lang="en" sz="1200" b="0" dirty="0"/>
              <a:t>YAGNI (You Aren't </a:t>
            </a:r>
            <a:r>
              <a:rPr lang="en" sz="1200" b="0" dirty="0" err="1"/>
              <a:t>Gonna</a:t>
            </a:r>
            <a:r>
              <a:rPr lang="en" sz="1200" b="0" dirty="0"/>
              <a:t> Need It) — «</a:t>
            </a:r>
            <a:r>
              <a:rPr lang="ru-RU" sz="1200" b="0" dirty="0"/>
              <a:t>Тебе это не понадобится».</a:t>
            </a:r>
            <a:br>
              <a:rPr lang="ru-RU" sz="1200" b="0" dirty="0"/>
            </a:br>
            <a:br>
              <a:rPr lang="ru-RU" sz="1200" b="0" dirty="0"/>
            </a:br>
            <a:r>
              <a:rPr lang="ru-RU" sz="1200" b="0" dirty="0"/>
              <a:t>Суть:  </a:t>
            </a:r>
            <a:br>
              <a:rPr lang="ru-RU" sz="1200" b="0" dirty="0"/>
            </a:br>
            <a:r>
              <a:rPr lang="ru-RU" sz="1200" b="0" dirty="0"/>
              <a:t>Не реализуй функционал и абстракции, которые "вдруг пригодятся в будущем", если в них нет явной текущей необходимости.  </a:t>
            </a:r>
            <a:br>
              <a:rPr lang="ru-RU" sz="1200" b="0" dirty="0"/>
            </a:br>
            <a:r>
              <a:rPr lang="ru-RU" sz="1200" b="0" dirty="0"/>
              <a:t>Иначе: не пиши код, который не требуется для решения текущей задачи.</a:t>
            </a:r>
            <a:br>
              <a:rPr lang="ru-RU" sz="1200" b="0" dirty="0"/>
            </a:br>
            <a:br>
              <a:rPr lang="ru-RU" sz="1200" b="0" dirty="0"/>
            </a:br>
            <a:r>
              <a:rPr lang="ru-RU" sz="1200" b="0" dirty="0"/>
              <a:t>Почему </a:t>
            </a:r>
            <a:r>
              <a:rPr lang="en" sz="1200" b="0" dirty="0"/>
              <a:t>YAGNI </a:t>
            </a:r>
            <a:r>
              <a:rPr lang="ru-RU" sz="1200" b="0" dirty="0"/>
              <a:t>важен для </a:t>
            </a:r>
            <a:r>
              <a:rPr lang="en" sz="1200" b="0" dirty="0"/>
              <a:t>Android-</a:t>
            </a:r>
            <a:r>
              <a:rPr lang="ru-RU" sz="1200" b="0" dirty="0"/>
              <a:t>разработки?</a:t>
            </a:r>
            <a:br>
              <a:rPr lang="ru-RU" sz="1200" b="0" dirty="0"/>
            </a:br>
            <a:br>
              <a:rPr lang="ru-RU" sz="1200" b="0" dirty="0"/>
            </a:br>
            <a:r>
              <a:rPr lang="ru-RU" sz="1200" b="0" dirty="0"/>
              <a:t>- Экономия времени и сил: ненужные фичи — лишние строки, тесты и баги.</a:t>
            </a:r>
            <a:br>
              <a:rPr lang="ru-RU" sz="1200" b="0" dirty="0"/>
            </a:br>
            <a:r>
              <a:rPr lang="ru-RU" sz="1200" b="0" dirty="0"/>
              <a:t>- </a:t>
            </a:r>
            <a:r>
              <a:rPr lang="ru-RU" sz="1200" b="0" dirty="0" err="1"/>
              <a:t>Поддерживаемость</a:t>
            </a:r>
            <a:r>
              <a:rPr lang="ru-RU" sz="1200" b="0" dirty="0"/>
              <a:t>: меньше кода — проще читать, поддерживать, обучать коллег.</a:t>
            </a:r>
            <a:br>
              <a:rPr lang="ru-RU" sz="1200" b="0" dirty="0"/>
            </a:br>
            <a:r>
              <a:rPr lang="ru-RU" sz="1200" b="0" dirty="0"/>
              <a:t>- Производительность: меньше зависимостей, быстрее сборка, меньше размер </a:t>
            </a:r>
            <a:r>
              <a:rPr lang="en" sz="1200" b="0" dirty="0"/>
              <a:t>APK.</a:t>
            </a:r>
            <a:br>
              <a:rPr lang="en" sz="1200" b="0" dirty="0"/>
            </a:br>
            <a:r>
              <a:rPr lang="en" sz="1200" b="0" dirty="0"/>
              <a:t>- </a:t>
            </a:r>
            <a:r>
              <a:rPr lang="ru-RU" sz="1200" b="0" dirty="0"/>
              <a:t>Фокус: команда занимается только тем, что реально востребовано. </a:t>
            </a:r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6EFA65C8-158E-154E-2E48-199169463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20919314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0CF4D3-596B-46DE-DDC0-08CE7FF879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EA7408CD-F7E8-50B0-1C5F-68F416A6D67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ru-RU" dirty="0"/>
              <a:t>Что такое </a:t>
            </a:r>
            <a:r>
              <a:rPr lang="en-US" dirty="0"/>
              <a:t>YAGNI?</a:t>
            </a:r>
            <a:br>
              <a:rPr lang="ru-RU" dirty="0"/>
            </a:br>
            <a:br>
              <a:rPr lang="en" sz="1200" b="0" dirty="0"/>
            </a:b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4A60A54E-3EEF-4CAB-BE79-D19069010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83943A6-43FF-D147-7258-2DA0D09F49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97" y="1966383"/>
            <a:ext cx="5452607" cy="1624949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8B13F29-8A47-0D8D-21F3-9FBA78399C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9997" y="3645251"/>
            <a:ext cx="4244009" cy="1264771"/>
          </a:xfrm>
          <a:prstGeom prst="rect">
            <a:avLst/>
          </a:prstGeom>
        </p:spPr>
      </p:pic>
      <p:pic>
        <p:nvPicPr>
          <p:cNvPr id="4" name="Picture 6" descr="Looping Emoticon Animation Thumbs Down Stock Footage Video (100%  Royalty-free) 697813 | Shutterstock">
            <a:extLst>
              <a:ext uri="{FF2B5EF4-FFF2-40B4-BE49-F238E27FC236}">
                <a16:creationId xmlns:a16="http://schemas.microsoft.com/office/drawing/2014/main" id="{E4CB9701-D4F9-5F98-0E50-09F13515A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8155" y="2226371"/>
            <a:ext cx="1343899" cy="755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5,600+ Thumbs Up Emoji Stock Illustrations, Royalty-Free Vector Graphics &amp;  Clip Art - iStock | Emoji set, Thumbs up emoji icon set, Thumbs up">
            <a:extLst>
              <a:ext uri="{FF2B5EF4-FFF2-40B4-BE49-F238E27FC236}">
                <a16:creationId xmlns:a16="http://schemas.microsoft.com/office/drawing/2014/main" id="{136FFB82-FCFE-8D87-5543-0199AC1F7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280" y="3750344"/>
            <a:ext cx="1020884" cy="977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8153945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51CFC-BF6E-9AA8-A498-B802DB4D3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432;p53">
            <a:extLst>
              <a:ext uri="{FF2B5EF4-FFF2-40B4-BE49-F238E27FC236}">
                <a16:creationId xmlns:a16="http://schemas.microsoft.com/office/drawing/2014/main" id="{D81D8024-B5B7-8973-9459-FA6426F697DC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965097" y="1732208"/>
            <a:ext cx="6037601" cy="2335684"/>
          </a:xfrm>
          <a:prstGeom prst="rect">
            <a:avLst/>
          </a:prstGeom>
        </p:spPr>
        <p:txBody>
          <a:bodyPr/>
          <a:lstStyle/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SOLID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DRY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KISS 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YAGNI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7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Unidirectional data flow</a:t>
            </a:r>
          </a:p>
        </p:txBody>
      </p:sp>
      <p:pic>
        <p:nvPicPr>
          <p:cNvPr id="311" name="Google Shape;433;p53" descr="Google Shape;433;p53">
            <a:extLst>
              <a:ext uri="{FF2B5EF4-FFF2-40B4-BE49-F238E27FC236}">
                <a16:creationId xmlns:a16="http://schemas.microsoft.com/office/drawing/2014/main" id="{A70C43E4-2A18-4324-6E18-BE66EF003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125" y="1057275"/>
            <a:ext cx="1943101" cy="314325"/>
          </a:xfrm>
          <a:prstGeom prst="rect">
            <a:avLst/>
          </a:prstGeom>
          <a:ln w="12700">
            <a:miter lim="400000"/>
          </a:ln>
        </p:spPr>
      </p:pic>
      <p:sp>
        <p:nvSpPr>
          <p:cNvPr id="312" name="Google Shape;434;p53">
            <a:extLst>
              <a:ext uri="{FF2B5EF4-FFF2-40B4-BE49-F238E27FC236}">
                <a16:creationId xmlns:a16="http://schemas.microsoft.com/office/drawing/2014/main" id="{5AF82F07-BBF4-DF11-F7BF-6F4968609828}"/>
              </a:ext>
            </a:extLst>
          </p:cNvPr>
          <p:cNvSpPr/>
          <p:nvPr/>
        </p:nvSpPr>
        <p:spPr>
          <a:xfrm rot="5400000">
            <a:off x="908995" y="2998312"/>
            <a:ext cx="112204" cy="107104"/>
          </a:xfrm>
          <a:prstGeom prst="triangle">
            <a:avLst/>
          </a:prstGeom>
          <a:solidFill>
            <a:srgbClr val="1A1A1A"/>
          </a:solidFill>
          <a:ln>
            <a:solidFill>
              <a:srgbClr val="1A1A1A"/>
            </a:solidFill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5561407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4A644D-9487-D96D-3075-7AB074D797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622CA138-1A95-390B-DDDA-AAFAC08A6C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Unidirectional Data Flow</a:t>
            </a:r>
            <a:br>
              <a:rPr lang="ru-RU" dirty="0"/>
            </a:br>
            <a:br>
              <a:rPr lang="ru-RU" sz="1200" b="0" dirty="0"/>
            </a:br>
            <a:br>
              <a:rPr lang="en" sz="1200" b="0" dirty="0"/>
            </a:br>
            <a:r>
              <a:rPr lang="en" sz="1200" b="0" dirty="0"/>
              <a:t>Unidirectional Data Flow — </a:t>
            </a:r>
            <a:r>
              <a:rPr lang="ru-RU" sz="1200" b="0" dirty="0"/>
              <a:t>паттерн проектирования, при котором данные в приложении всегда движутся в одном направлении (по заранее определённому циклу), а не "скачут" туда-сюда между компонентами.</a:t>
            </a:r>
            <a:br>
              <a:rPr lang="ru-RU" sz="1200" b="0" dirty="0"/>
            </a:br>
            <a:r>
              <a:rPr lang="ru-RU" sz="1200" b="0" dirty="0"/>
              <a:t>Главная идея:</a:t>
            </a:r>
            <a:br>
              <a:rPr lang="ru-RU" sz="1200" b="0" dirty="0"/>
            </a:br>
            <a:r>
              <a:rPr lang="ru-RU" sz="1200" b="0" dirty="0"/>
              <a:t>- Единый источник истины (</a:t>
            </a:r>
            <a:r>
              <a:rPr lang="en" sz="1200" b="0" dirty="0"/>
              <a:t>source of truth) </a:t>
            </a:r>
            <a:r>
              <a:rPr lang="ru-RU" sz="1200" b="0" dirty="0"/>
              <a:t>для состояния. - Изменения состояния происходят централизованно (например, через события, </a:t>
            </a:r>
            <a:r>
              <a:rPr lang="en" sz="1200" b="0" dirty="0"/>
              <a:t>actions). - View </a:t>
            </a:r>
            <a:r>
              <a:rPr lang="ru-RU" sz="1200" b="0" dirty="0"/>
              <a:t>только отображает состояние и отправляет действия. - Нет сложных и неконтролируемых обратных связей.</a:t>
            </a:r>
            <a:br>
              <a:rPr lang="ru-RU" sz="1200" b="0" dirty="0"/>
            </a:br>
            <a:br>
              <a:rPr lang="ru-RU" sz="1200" b="0" dirty="0"/>
            </a:br>
            <a:r>
              <a:rPr lang="ru-RU" sz="1200" dirty="0"/>
              <a:t>Зачем нужен </a:t>
            </a:r>
            <a:r>
              <a:rPr lang="en" sz="1200" dirty="0"/>
              <a:t>UDF?</a:t>
            </a:r>
            <a:br>
              <a:rPr lang="en" sz="1200" b="0" dirty="0"/>
            </a:br>
            <a:r>
              <a:rPr lang="ru-RU" sz="1200" b="0" dirty="0"/>
              <a:t>Предсказуемость: всегда понятно, откуда и как изменяется состояние.</a:t>
            </a:r>
            <a:br>
              <a:rPr lang="ru-RU" sz="1200" b="0" dirty="0"/>
            </a:br>
            <a:r>
              <a:rPr lang="ru-RU" sz="1200" b="0" dirty="0"/>
              <a:t>Тестируемость: логику легче тестировать — меньше сайд-эффектов.</a:t>
            </a:r>
            <a:br>
              <a:rPr lang="ru-RU" sz="1200" b="0" dirty="0"/>
            </a:br>
            <a:r>
              <a:rPr lang="ru-RU" sz="1200" b="0" dirty="0"/>
              <a:t>Проще отлаживать: проще найти причину изменения данных.</a:t>
            </a:r>
            <a:br>
              <a:rPr lang="ru-RU" sz="1200" b="0" dirty="0"/>
            </a:br>
            <a:r>
              <a:rPr lang="ru-RU" sz="1200" b="0" dirty="0"/>
              <a:t>Масштабируемость: хорошо подходит для сложных </a:t>
            </a:r>
            <a:r>
              <a:rPr lang="en" sz="1200" b="0" dirty="0"/>
              <a:t>UI.</a:t>
            </a: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FD6D59D4-A278-E6F7-7DB4-A72E0D036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16422473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D0930-C8CB-F85F-EA9D-57B6AC71E9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FA28C846-0ED9-1BDC-8F01-7ADCC4766E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Unidirectional Data Flow</a:t>
            </a:r>
            <a:br>
              <a:rPr lang="ru-RU" dirty="0"/>
            </a:br>
            <a:br>
              <a:rPr lang="ru-RU" sz="1200" b="0" dirty="0"/>
            </a:br>
            <a:br>
              <a:rPr lang="en" sz="1200" b="0" dirty="0"/>
            </a:br>
            <a:r>
              <a:rPr lang="ru-RU" sz="1200" b="0" dirty="0">
                <a:hlinkClick r:id="rId2"/>
              </a:rPr>
              <a:t>Смотрим проект.</a:t>
            </a: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8970201B-770F-A5EE-9A39-18175F1568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77358775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4BF0BD-9305-5212-2A8C-503DB38C11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523;p66">
            <a:extLst>
              <a:ext uri="{FF2B5EF4-FFF2-40B4-BE49-F238E27FC236}">
                <a16:creationId xmlns:a16="http://schemas.microsoft.com/office/drawing/2014/main" id="{ED24AA75-B81B-5143-BEFB-E7BD7228640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3435648" y="2121149"/>
            <a:ext cx="2272704" cy="90120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698966">
              <a:buSzTx/>
              <a:buNone/>
              <a:defRPr sz="3041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</a:lstStyle>
          <a:p>
            <a:r>
              <a:rPr lang="ru-RU" dirty="0"/>
              <a:t>Практика</a:t>
            </a:r>
            <a:endParaRPr dirty="0"/>
          </a:p>
        </p:txBody>
      </p:sp>
      <p:pic>
        <p:nvPicPr>
          <p:cNvPr id="365" name="Google Shape;524;p66" descr="Google Shape;524;p66">
            <a:extLst>
              <a:ext uri="{FF2B5EF4-FFF2-40B4-BE49-F238E27FC236}">
                <a16:creationId xmlns:a16="http://schemas.microsoft.com/office/drawing/2014/main" id="{6F428720-8C3E-EF02-C762-689C956B1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823297345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202;p22"/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6533337" cy="3491910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740662">
              <a:defRPr sz="1600">
                <a:solidFill>
                  <a:srgbClr val="000000"/>
                </a:solidFill>
              </a:defRPr>
            </a:pPr>
            <a:r>
              <a:rPr dirty="0" err="1"/>
              <a:t>Задачи</a:t>
            </a:r>
            <a:endParaRPr dirty="0"/>
          </a:p>
          <a:p>
            <a:pPr defTabSz="370331">
              <a:spcBef>
                <a:spcPts val="1100"/>
              </a:spcBef>
              <a:defRPr sz="1200">
                <a:solidFill>
                  <a:srgbClr val="000000"/>
                </a:solidFill>
              </a:defRPr>
            </a:pPr>
            <a:r>
              <a:rPr dirty="0" err="1"/>
              <a:t>Задача</a:t>
            </a:r>
            <a:r>
              <a:rPr dirty="0"/>
              <a:t> 1:</a:t>
            </a:r>
            <a:r>
              <a:rPr lang="en-US" dirty="0"/>
              <a:t> </a:t>
            </a:r>
            <a:r>
              <a:rPr lang="ru-RU" dirty="0"/>
              <a:t>Исправить соблюдая принципы </a:t>
            </a:r>
            <a:r>
              <a:rPr lang="en-US" dirty="0"/>
              <a:t>SOLID</a:t>
            </a:r>
          </a:p>
          <a:p>
            <a:pPr defTabSz="457200">
              <a:spcBef>
                <a:spcPts val="1200"/>
              </a:spcBef>
              <a:defRPr sz="1200" b="0">
                <a:solidFill>
                  <a:srgbClr val="000000"/>
                </a:solidFill>
              </a:defRPr>
            </a:pPr>
            <a:br>
              <a:rPr lang="en-US" dirty="0"/>
            </a:br>
            <a:r>
              <a:rPr lang="ru-RU" dirty="0">
                <a:hlinkClick r:id="rId2"/>
              </a:rPr>
              <a:t>Ссылка на </a:t>
            </a:r>
            <a:r>
              <a:rPr lang="en-US" dirty="0">
                <a:hlinkClick r:id="rId2"/>
              </a:rPr>
              <a:t>Git</a:t>
            </a:r>
            <a:r>
              <a:rPr lang="ru-RU" dirty="0">
                <a:hlinkClick r:id="rId2"/>
              </a:rPr>
              <a:t>.</a:t>
            </a:r>
            <a:br>
              <a:rPr lang="en-US" dirty="0"/>
            </a:br>
            <a:endParaRPr lang="en-US" dirty="0"/>
          </a:p>
          <a:p>
            <a:pPr>
              <a:lnSpc>
                <a:spcPct val="115000"/>
              </a:lnSpc>
              <a:spcBef>
                <a:spcPts val="800"/>
              </a:spcBef>
              <a:defRPr sz="1200" b="0">
                <a:solidFill>
                  <a:srgbClr val="000000"/>
                </a:solidFill>
              </a:defRPr>
            </a:pPr>
            <a:endParaRPr dirty="0"/>
          </a:p>
          <a:p>
            <a:pPr defTabSz="370331">
              <a:spcBef>
                <a:spcPts val="1100"/>
              </a:spcBef>
              <a:defRPr sz="1200">
                <a:solidFill>
                  <a:srgbClr val="000000"/>
                </a:solidFill>
              </a:defRPr>
            </a:pPr>
            <a:endParaRPr b="0" i="1" dirty="0"/>
          </a:p>
          <a:p>
            <a:pPr marL="97455" indent="-97455" defTabSz="370331">
              <a:spcBef>
                <a:spcPts val="1100"/>
              </a:spcBef>
              <a:defRPr sz="900" b="0">
                <a:solidFill>
                  <a:srgbClr val="000000"/>
                </a:solidFill>
              </a:defRPr>
            </a:pPr>
            <a:endParaRPr b="0" i="1" dirty="0"/>
          </a:p>
          <a:p>
            <a:pPr defTabSz="370331">
              <a:spcBef>
                <a:spcPts val="1100"/>
              </a:spcBef>
              <a:defRPr sz="900">
                <a:solidFill>
                  <a:srgbClr val="000000"/>
                </a:solidFill>
              </a:defRPr>
            </a:pPr>
            <a:r>
              <a:rPr dirty="0"/>
              <a:t> </a:t>
            </a:r>
          </a:p>
        </p:txBody>
      </p:sp>
      <p:pic>
        <p:nvPicPr>
          <p:cNvPr id="354" name="Google Shape;203;p22" descr="Google Shape;203;p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8FC235-3ABF-ACE8-6D76-75A39E6711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202;p22">
            <a:extLst>
              <a:ext uri="{FF2B5EF4-FFF2-40B4-BE49-F238E27FC236}">
                <a16:creationId xmlns:a16="http://schemas.microsoft.com/office/drawing/2014/main" id="{0D91C3E7-9F0B-A324-2CC2-D305F55A6C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6533337" cy="3491910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740662">
              <a:defRPr sz="1600">
                <a:solidFill>
                  <a:srgbClr val="000000"/>
                </a:solidFill>
              </a:defRPr>
            </a:pPr>
            <a:r>
              <a:rPr dirty="0" err="1"/>
              <a:t>Задачи</a:t>
            </a:r>
            <a:endParaRPr dirty="0"/>
          </a:p>
          <a:p>
            <a:pPr defTabSz="370331">
              <a:spcBef>
                <a:spcPts val="1100"/>
              </a:spcBef>
              <a:defRPr sz="1200">
                <a:solidFill>
                  <a:srgbClr val="000000"/>
                </a:solidFill>
              </a:defRPr>
            </a:pPr>
            <a:r>
              <a:rPr dirty="0" err="1"/>
              <a:t>Задача</a:t>
            </a:r>
            <a:r>
              <a:rPr dirty="0"/>
              <a:t> </a:t>
            </a:r>
            <a:r>
              <a:rPr lang="ru-RU" dirty="0"/>
              <a:t>2</a:t>
            </a:r>
            <a:r>
              <a:rPr dirty="0"/>
              <a:t>:</a:t>
            </a:r>
            <a:r>
              <a:rPr lang="en-US" dirty="0"/>
              <a:t> </a:t>
            </a:r>
            <a:r>
              <a:rPr lang="ru-RU" dirty="0"/>
              <a:t>Исправить соблюдая принцип </a:t>
            </a:r>
            <a:r>
              <a:rPr lang="en-US" dirty="0"/>
              <a:t>DRY, KISS, YAGNI</a:t>
            </a:r>
          </a:p>
          <a:p>
            <a:pPr defTabSz="457200">
              <a:spcBef>
                <a:spcPts val="1200"/>
              </a:spcBef>
              <a:defRPr sz="1200" b="0">
                <a:solidFill>
                  <a:srgbClr val="000000"/>
                </a:solidFill>
              </a:defRPr>
            </a:pPr>
            <a:br>
              <a:rPr lang="en-US" dirty="0"/>
            </a:br>
            <a:r>
              <a:rPr lang="ru-RU" dirty="0">
                <a:hlinkClick r:id="rId2"/>
              </a:rPr>
              <a:t>Ссылка на </a:t>
            </a:r>
            <a:r>
              <a:rPr lang="en-US" dirty="0">
                <a:hlinkClick r:id="rId2"/>
              </a:rPr>
              <a:t>Git</a:t>
            </a:r>
            <a:r>
              <a:rPr lang="ru-RU" dirty="0">
                <a:hlinkClick r:id="rId2"/>
              </a:rPr>
              <a:t>.</a:t>
            </a:r>
            <a:br>
              <a:rPr lang="en-US" dirty="0"/>
            </a:br>
            <a:endParaRPr lang="en-US" dirty="0"/>
          </a:p>
          <a:p>
            <a:pPr>
              <a:lnSpc>
                <a:spcPct val="115000"/>
              </a:lnSpc>
              <a:spcBef>
                <a:spcPts val="800"/>
              </a:spcBef>
              <a:defRPr sz="1200" b="0">
                <a:solidFill>
                  <a:srgbClr val="000000"/>
                </a:solidFill>
              </a:defRPr>
            </a:pPr>
            <a:endParaRPr dirty="0"/>
          </a:p>
          <a:p>
            <a:pPr defTabSz="370331">
              <a:spcBef>
                <a:spcPts val="1100"/>
              </a:spcBef>
              <a:defRPr sz="1200">
                <a:solidFill>
                  <a:srgbClr val="000000"/>
                </a:solidFill>
              </a:defRPr>
            </a:pPr>
            <a:endParaRPr b="0" i="1" dirty="0"/>
          </a:p>
          <a:p>
            <a:pPr marL="97455" indent="-97455" defTabSz="370331">
              <a:spcBef>
                <a:spcPts val="1100"/>
              </a:spcBef>
              <a:defRPr sz="900" b="0">
                <a:solidFill>
                  <a:srgbClr val="000000"/>
                </a:solidFill>
              </a:defRPr>
            </a:pPr>
            <a:endParaRPr b="0" i="1" dirty="0"/>
          </a:p>
          <a:p>
            <a:pPr defTabSz="370331">
              <a:spcBef>
                <a:spcPts val="1100"/>
              </a:spcBef>
              <a:defRPr sz="900">
                <a:solidFill>
                  <a:srgbClr val="000000"/>
                </a:solidFill>
              </a:defRPr>
            </a:pPr>
            <a:r>
              <a:rPr dirty="0"/>
              <a:t> </a:t>
            </a:r>
          </a:p>
        </p:txBody>
      </p:sp>
      <p:pic>
        <p:nvPicPr>
          <p:cNvPr id="354" name="Google Shape;203;p22" descr="Google Shape;203;p22">
            <a:extLst>
              <a:ext uri="{FF2B5EF4-FFF2-40B4-BE49-F238E27FC236}">
                <a16:creationId xmlns:a16="http://schemas.microsoft.com/office/drawing/2014/main" id="{0E2F39CE-AD92-FCC4-C345-8DADBDBC4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536192056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28776C-1084-AC62-61CF-30461BE606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202;p22">
            <a:extLst>
              <a:ext uri="{FF2B5EF4-FFF2-40B4-BE49-F238E27FC236}">
                <a16:creationId xmlns:a16="http://schemas.microsoft.com/office/drawing/2014/main" id="{DE690088-5B57-E101-2542-100474F5AB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6533337" cy="3491910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740662">
              <a:defRPr sz="1600">
                <a:solidFill>
                  <a:srgbClr val="000000"/>
                </a:solidFill>
              </a:defRPr>
            </a:pPr>
            <a:r>
              <a:rPr dirty="0" err="1"/>
              <a:t>Задачи</a:t>
            </a:r>
            <a:endParaRPr dirty="0"/>
          </a:p>
          <a:p>
            <a:pPr defTabSz="370331">
              <a:spcBef>
                <a:spcPts val="1100"/>
              </a:spcBef>
              <a:defRPr sz="1200">
                <a:solidFill>
                  <a:srgbClr val="000000"/>
                </a:solidFill>
              </a:defRPr>
            </a:pPr>
            <a:r>
              <a:rPr dirty="0" err="1"/>
              <a:t>Задача</a:t>
            </a:r>
            <a:r>
              <a:rPr dirty="0"/>
              <a:t> </a:t>
            </a:r>
            <a:r>
              <a:rPr lang="ru-RU" dirty="0"/>
              <a:t>3</a:t>
            </a:r>
            <a:r>
              <a:rPr dirty="0"/>
              <a:t>: </a:t>
            </a:r>
            <a:r>
              <a:rPr lang="ru-RU" dirty="0"/>
              <a:t>Реализуйте </a:t>
            </a:r>
            <a:r>
              <a:rPr lang="en-US" dirty="0" err="1"/>
              <a:t>UnitDirectionalDataFlow</a:t>
            </a:r>
            <a:r>
              <a:rPr lang="en-US" dirty="0"/>
              <a:t> </a:t>
            </a:r>
            <a:r>
              <a:rPr lang="ru-RU" dirty="0"/>
              <a:t>используя </a:t>
            </a:r>
            <a:r>
              <a:rPr lang="en-US" dirty="0" err="1"/>
              <a:t>ViewModel</a:t>
            </a:r>
            <a:endParaRPr lang="ru-RU" dirty="0"/>
          </a:p>
          <a:p>
            <a:pPr defTabSz="457200">
              <a:spcBef>
                <a:spcPts val="1200"/>
              </a:spcBef>
              <a:defRPr sz="1200" b="0">
                <a:solidFill>
                  <a:srgbClr val="000000"/>
                </a:solidFill>
              </a:defRPr>
            </a:pPr>
            <a:br>
              <a:rPr lang="ru-RU" dirty="0"/>
            </a:br>
            <a:r>
              <a:rPr lang="ru-RU" dirty="0">
                <a:hlinkClick r:id="rId2"/>
              </a:rPr>
              <a:t>Ссылка на </a:t>
            </a:r>
            <a:r>
              <a:rPr lang="en-US" dirty="0">
                <a:hlinkClick r:id="rId2"/>
              </a:rPr>
              <a:t>Git</a:t>
            </a:r>
            <a:r>
              <a:rPr lang="ru-RU" dirty="0">
                <a:hlinkClick r:id="rId2"/>
              </a:rPr>
              <a:t>.</a:t>
            </a:r>
            <a:br>
              <a:rPr lang="en" dirty="0"/>
            </a:br>
            <a:endParaRPr lang="en" dirty="0"/>
          </a:p>
          <a:p>
            <a:pPr>
              <a:lnSpc>
                <a:spcPct val="115000"/>
              </a:lnSpc>
              <a:spcBef>
                <a:spcPts val="800"/>
              </a:spcBef>
              <a:defRPr sz="1200" b="0">
                <a:solidFill>
                  <a:srgbClr val="000000"/>
                </a:solidFill>
              </a:defRPr>
            </a:pPr>
            <a:endParaRPr dirty="0"/>
          </a:p>
          <a:p>
            <a:pPr defTabSz="370331">
              <a:spcBef>
                <a:spcPts val="1100"/>
              </a:spcBef>
              <a:defRPr sz="1200">
                <a:solidFill>
                  <a:srgbClr val="000000"/>
                </a:solidFill>
              </a:defRPr>
            </a:pPr>
            <a:endParaRPr b="0" i="1" dirty="0"/>
          </a:p>
          <a:p>
            <a:pPr marL="97455" indent="-97455" defTabSz="370331">
              <a:spcBef>
                <a:spcPts val="1100"/>
              </a:spcBef>
              <a:defRPr sz="900" b="0">
                <a:solidFill>
                  <a:srgbClr val="000000"/>
                </a:solidFill>
              </a:defRPr>
            </a:pPr>
            <a:endParaRPr b="0" i="1" dirty="0"/>
          </a:p>
          <a:p>
            <a:pPr defTabSz="370331">
              <a:spcBef>
                <a:spcPts val="1100"/>
              </a:spcBef>
              <a:defRPr sz="900">
                <a:solidFill>
                  <a:srgbClr val="000000"/>
                </a:solidFill>
              </a:defRPr>
            </a:pPr>
            <a:r>
              <a:rPr dirty="0"/>
              <a:t> </a:t>
            </a:r>
          </a:p>
        </p:txBody>
      </p:sp>
      <p:pic>
        <p:nvPicPr>
          <p:cNvPr id="354" name="Google Shape;203;p22" descr="Google Shape;203;p22">
            <a:extLst>
              <a:ext uri="{FF2B5EF4-FFF2-40B4-BE49-F238E27FC236}">
                <a16:creationId xmlns:a16="http://schemas.microsoft.com/office/drawing/2014/main" id="{70196E0F-A630-4979-8E52-523260F52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800030472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522;p66"/>
          <p:cNvSpPr txBox="1">
            <a:spLocks noGrp="1"/>
          </p:cNvSpPr>
          <p:nvPr>
            <p:ph type="title"/>
          </p:nvPr>
        </p:nvSpPr>
        <p:spPr>
          <a:xfrm>
            <a:off x="730722" y="1318650"/>
            <a:ext cx="3893406" cy="600004"/>
          </a:xfrm>
          <a:prstGeom prst="rect">
            <a:avLst/>
          </a:prstGeom>
        </p:spPr>
        <p:txBody>
          <a:bodyPr/>
          <a:lstStyle>
            <a:lvl1pPr defTabSz="475487">
              <a:defRPr sz="1300"/>
            </a:lvl1pPr>
          </a:lstStyle>
          <a:p>
            <a:r>
              <a:t>Q&amp;A</a:t>
            </a:r>
          </a:p>
        </p:txBody>
      </p:sp>
      <p:sp>
        <p:nvSpPr>
          <p:cNvPr id="364" name="Google Shape;523;p66"/>
          <p:cNvSpPr txBox="1">
            <a:spLocks noGrp="1"/>
          </p:cNvSpPr>
          <p:nvPr>
            <p:ph type="body" sz="quarter" idx="1"/>
          </p:nvPr>
        </p:nvSpPr>
        <p:spPr>
          <a:xfrm>
            <a:off x="2625299" y="2121149"/>
            <a:ext cx="3893402" cy="901202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0" indent="0" algn="ctr" defTabSz="698966">
              <a:buSzTx/>
              <a:buNone/>
              <a:defRPr sz="3041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</a:lstStyle>
          <a:p>
            <a:r>
              <a:t>Домашнее задание</a:t>
            </a:r>
          </a:p>
        </p:txBody>
      </p:sp>
      <p:pic>
        <p:nvPicPr>
          <p:cNvPr id="365" name="Google Shape;524;p66" descr="Google Shape;524;p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188;p20"/>
          <p:cNvSpPr txBox="1">
            <a:spLocks noGrp="1"/>
          </p:cNvSpPr>
          <p:nvPr>
            <p:ph type="title"/>
          </p:nvPr>
        </p:nvSpPr>
        <p:spPr>
          <a:xfrm>
            <a:off x="730722" y="1318650"/>
            <a:ext cx="3893406" cy="600004"/>
          </a:xfrm>
          <a:prstGeom prst="rect">
            <a:avLst/>
          </a:prstGeom>
        </p:spPr>
        <p:txBody>
          <a:bodyPr/>
          <a:lstStyle>
            <a:lvl1pPr defTabSz="475487">
              <a:defRPr sz="1300"/>
            </a:lvl1pPr>
          </a:lstStyle>
          <a:p>
            <a:r>
              <a:t>Агенда занятия</a:t>
            </a:r>
          </a:p>
        </p:txBody>
      </p:sp>
      <p:sp>
        <p:nvSpPr>
          <p:cNvPr id="280" name="Google Shape;189;p20"/>
          <p:cNvSpPr txBox="1">
            <a:spLocks noGrp="1"/>
          </p:cNvSpPr>
          <p:nvPr>
            <p:ph type="body" sz="quarter" idx="1"/>
          </p:nvPr>
        </p:nvSpPr>
        <p:spPr>
          <a:xfrm>
            <a:off x="730722" y="1941072"/>
            <a:ext cx="3893406" cy="2089800"/>
          </a:xfrm>
          <a:prstGeom prst="rect">
            <a:avLst/>
          </a:prstGeom>
        </p:spPr>
        <p:txBody>
          <a:bodyPr/>
          <a:lstStyle/>
          <a:p>
            <a:pPr marL="0" indent="0" defTabSz="12700">
              <a:lnSpc>
                <a:spcPct val="140000"/>
              </a:lnSpc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" dirty="0"/>
              <a:t>SOLID</a:t>
            </a:r>
          </a:p>
          <a:p>
            <a:pPr marL="0" indent="0" defTabSz="12700">
              <a:lnSpc>
                <a:spcPct val="140000"/>
              </a:lnSpc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" dirty="0"/>
              <a:t>DRY</a:t>
            </a:r>
          </a:p>
          <a:p>
            <a:pPr marL="0" indent="0" defTabSz="12700">
              <a:lnSpc>
                <a:spcPct val="140000"/>
              </a:lnSpc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" dirty="0"/>
              <a:t>KISS</a:t>
            </a:r>
          </a:p>
          <a:p>
            <a:pPr marL="0" indent="0" defTabSz="12700">
              <a:lnSpc>
                <a:spcPct val="140000"/>
              </a:lnSpc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" dirty="0"/>
              <a:t>YAGNI</a:t>
            </a:r>
          </a:p>
          <a:p>
            <a:pPr marL="0" indent="0" defTabSz="12700">
              <a:lnSpc>
                <a:spcPct val="140000"/>
              </a:lnSpc>
              <a:buClrTx/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" dirty="0"/>
              <a:t>Unidirectional data flow</a:t>
            </a:r>
          </a:p>
        </p:txBody>
      </p:sp>
      <p:pic>
        <p:nvPicPr>
          <p:cNvPr id="281" name="Google Shape;190;p20" descr="Google Shape;190;p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125" y="1057275"/>
            <a:ext cx="1943101" cy="3143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202;p22"/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8198593" cy="3491910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740662">
              <a:defRPr sz="1600">
                <a:solidFill>
                  <a:srgbClr val="000000"/>
                </a:solidFill>
              </a:defRPr>
            </a:pPr>
            <a:r>
              <a:rPr dirty="0" err="1"/>
              <a:t>Задачи</a:t>
            </a:r>
            <a:endParaRPr dirty="0"/>
          </a:p>
          <a:p>
            <a:pPr defTabSz="370331">
              <a:spcBef>
                <a:spcPts val="1100"/>
              </a:spcBef>
              <a:defRPr sz="1200">
                <a:solidFill>
                  <a:srgbClr val="000000"/>
                </a:solidFill>
              </a:defRPr>
            </a:pPr>
            <a:r>
              <a:rPr dirty="0" err="1"/>
              <a:t>Задача</a:t>
            </a:r>
            <a:r>
              <a:rPr dirty="0"/>
              <a:t> 1:</a:t>
            </a:r>
            <a:r>
              <a:rPr lang="en-US" dirty="0"/>
              <a:t> Clean Architecture + SOLID + DRY + YAGNI + KISS</a:t>
            </a:r>
            <a:endParaRPr lang="ru-RU" sz="1521" dirty="0"/>
          </a:p>
          <a:p>
            <a:pPr defTabSz="886966">
              <a:lnSpc>
                <a:spcPct val="140000"/>
              </a:lnSpc>
              <a:buClr>
                <a:schemeClr val="accent1"/>
              </a:buClr>
              <a:defRPr sz="1200" b="0">
                <a:solidFill>
                  <a:srgbClr val="000000"/>
                </a:solidFill>
              </a:defRPr>
            </a:pPr>
            <a:br>
              <a:rPr lang="ru-RU" sz="1521" dirty="0"/>
            </a:br>
            <a:r>
              <a:rPr lang="ru-RU" sz="1300" dirty="0"/>
              <a:t>Реализуйте простой экран "Список покупок".</a:t>
            </a:r>
            <a:br>
              <a:rPr lang="ru-RU" sz="1300" dirty="0"/>
            </a:br>
            <a:r>
              <a:rPr lang="ru-RU" sz="1300" dirty="0"/>
              <a:t>Требования:</a:t>
            </a:r>
            <a:br>
              <a:rPr lang="ru-RU" sz="1300" dirty="0"/>
            </a:br>
            <a:r>
              <a:rPr lang="ru-RU" sz="1300" dirty="0"/>
              <a:t>1. Пользователь видит список покупок (названия товаров).</a:t>
            </a:r>
            <a:br>
              <a:rPr lang="ru-RU" sz="1300" dirty="0"/>
            </a:br>
            <a:r>
              <a:rPr lang="ru-RU" sz="1300" dirty="0"/>
              <a:t>2. Пользователь может добавить новый товар через поле ввода и кнопку "Добавить".</a:t>
            </a:r>
            <a:br>
              <a:rPr lang="ru-RU" sz="1300" dirty="0"/>
            </a:br>
            <a:r>
              <a:rPr lang="ru-RU" sz="1300" dirty="0"/>
              <a:t>3. Пользователь может отметить товар как купленный (чекбокс).</a:t>
            </a:r>
            <a:br>
              <a:rPr lang="ru-RU" sz="1300" dirty="0"/>
            </a:br>
            <a:r>
              <a:rPr lang="ru-RU" sz="1300" dirty="0"/>
              <a:t>4. Состояние списка сохраняется только в памяти </a:t>
            </a:r>
            <a:br>
              <a:rPr lang="en-US" sz="1300" dirty="0"/>
            </a:br>
            <a:r>
              <a:rPr lang="ru-RU" sz="1300" dirty="0"/>
              <a:t>5. Экран реализуйте в одном </a:t>
            </a:r>
            <a:r>
              <a:rPr lang="en" sz="1300" dirty="0"/>
              <a:t>Activity </a:t>
            </a:r>
            <a:r>
              <a:rPr lang="ru-RU" sz="1300" dirty="0"/>
              <a:t>или </a:t>
            </a:r>
            <a:r>
              <a:rPr lang="en" sz="1300" dirty="0"/>
              <a:t>Fragment.</a:t>
            </a:r>
            <a:br>
              <a:rPr lang="en" sz="1300" dirty="0"/>
            </a:br>
            <a:r>
              <a:rPr lang="en" sz="1300" dirty="0"/>
              <a:t>6. </a:t>
            </a:r>
            <a:r>
              <a:rPr lang="ru-RU" sz="1300" dirty="0"/>
              <a:t>Используйте </a:t>
            </a:r>
            <a:r>
              <a:rPr lang="en" sz="1300" dirty="0" err="1"/>
              <a:t>RecyclerView</a:t>
            </a:r>
            <a:r>
              <a:rPr lang="en" sz="1300" dirty="0"/>
              <a:t> </a:t>
            </a:r>
            <a:r>
              <a:rPr lang="ru-RU" sz="1300" dirty="0"/>
              <a:t>для списка.</a:t>
            </a:r>
            <a:endParaRPr lang="en-US" dirty="0"/>
          </a:p>
        </p:txBody>
      </p:sp>
      <p:pic>
        <p:nvPicPr>
          <p:cNvPr id="368" name="Google Shape;203;p22" descr="Google Shape;203;p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202;p22"/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8198593" cy="3491910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740662">
              <a:defRPr sz="1600">
                <a:solidFill>
                  <a:srgbClr val="000000"/>
                </a:solidFill>
              </a:defRPr>
            </a:pPr>
            <a:r>
              <a:rPr dirty="0" err="1"/>
              <a:t>Задачи</a:t>
            </a:r>
            <a:endParaRPr dirty="0"/>
          </a:p>
          <a:p>
            <a:pPr defTabSz="370331">
              <a:spcBef>
                <a:spcPts val="1100"/>
              </a:spcBef>
              <a:defRPr sz="1200">
                <a:solidFill>
                  <a:srgbClr val="000000"/>
                </a:solidFill>
              </a:defRPr>
            </a:pPr>
            <a:r>
              <a:rPr dirty="0" err="1"/>
              <a:t>Задача</a:t>
            </a:r>
            <a:r>
              <a:rPr dirty="0"/>
              <a:t> </a:t>
            </a:r>
            <a:r>
              <a:rPr lang="en-US" dirty="0"/>
              <a:t>2</a:t>
            </a:r>
            <a:r>
              <a:rPr lang="ru-RU" dirty="0"/>
              <a:t>*</a:t>
            </a:r>
            <a:r>
              <a:rPr dirty="0"/>
              <a:t>:</a:t>
            </a:r>
            <a:r>
              <a:rPr lang="en-US" dirty="0"/>
              <a:t> </a:t>
            </a:r>
            <a:r>
              <a:rPr lang="ru-RU" dirty="0"/>
              <a:t>Дизайн система</a:t>
            </a:r>
            <a:endParaRPr lang="ru-RU" sz="1521" dirty="0"/>
          </a:p>
          <a:p>
            <a:pPr defTabSz="886966">
              <a:lnSpc>
                <a:spcPct val="140000"/>
              </a:lnSpc>
              <a:buClr>
                <a:schemeClr val="accent1"/>
              </a:buClr>
              <a:defRPr sz="1200" b="0">
                <a:solidFill>
                  <a:srgbClr val="000000"/>
                </a:solidFill>
              </a:defRPr>
            </a:pPr>
            <a:br>
              <a:rPr lang="ru-RU" sz="1521" dirty="0"/>
            </a:br>
            <a:r>
              <a:rPr lang="ru-RU" sz="1521" dirty="0"/>
              <a:t>Реализуйте все компоненты задания 1 как элементы дизайн системы и используйте их. Не создавая новых элементов.</a:t>
            </a:r>
            <a:br>
              <a:rPr lang="ru-RU" sz="1521" dirty="0"/>
            </a:br>
            <a:r>
              <a:rPr lang="ru-RU" sz="1521" dirty="0"/>
              <a:t>Например текст с настроенным шрифтом, размером. Все кнопки одинаковые.</a:t>
            </a:r>
            <a:endParaRPr lang="en-US" dirty="0"/>
          </a:p>
        </p:txBody>
      </p:sp>
      <p:pic>
        <p:nvPicPr>
          <p:cNvPr id="368" name="Google Shape;203;p22" descr="Google Shape;203;p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50397395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522;p66"/>
          <p:cNvSpPr txBox="1">
            <a:spLocks noGrp="1"/>
          </p:cNvSpPr>
          <p:nvPr>
            <p:ph type="title"/>
          </p:nvPr>
        </p:nvSpPr>
        <p:spPr>
          <a:xfrm>
            <a:off x="730722" y="1318650"/>
            <a:ext cx="3893406" cy="600004"/>
          </a:xfrm>
          <a:prstGeom prst="rect">
            <a:avLst/>
          </a:prstGeom>
        </p:spPr>
        <p:txBody>
          <a:bodyPr/>
          <a:lstStyle>
            <a:lvl1pPr defTabSz="475487">
              <a:defRPr sz="1300"/>
            </a:lvl1pPr>
          </a:lstStyle>
          <a:p>
            <a:r>
              <a:t>Q&amp;A</a:t>
            </a:r>
          </a:p>
        </p:txBody>
      </p:sp>
      <p:sp>
        <p:nvSpPr>
          <p:cNvPr id="372" name="Google Shape;523;p66"/>
          <p:cNvSpPr txBox="1">
            <a:spLocks noGrp="1"/>
          </p:cNvSpPr>
          <p:nvPr>
            <p:ph type="body" sz="quarter" idx="1"/>
          </p:nvPr>
        </p:nvSpPr>
        <p:spPr>
          <a:xfrm>
            <a:off x="2625299" y="2576034"/>
            <a:ext cx="3893402" cy="901202"/>
          </a:xfrm>
          <a:prstGeom prst="rect">
            <a:avLst/>
          </a:prstGeom>
        </p:spPr>
        <p:txBody>
          <a:bodyPr/>
          <a:lstStyle>
            <a:lvl1pPr marL="0" indent="0" algn="ctr" defTabSz="896111">
              <a:buSzTx/>
              <a:buNone/>
              <a:defRPr sz="39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</a:lstStyle>
          <a:p>
            <a:r>
              <a:t>Ваши вопросы</a:t>
            </a:r>
          </a:p>
        </p:txBody>
      </p:sp>
      <p:pic>
        <p:nvPicPr>
          <p:cNvPr id="373" name="Google Shape;524;p66" descr="Google Shape;524;p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529;p6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099" cy="2906700"/>
          </a:xfrm>
          <a:prstGeom prst="rect">
            <a:avLst/>
          </a:prstGeom>
        </p:spPr>
        <p:txBody>
          <a:bodyPr/>
          <a:lstStyle/>
          <a:p>
            <a:pPr algn="ctr">
              <a:defRPr sz="4800">
                <a:solidFill>
                  <a:srgbClr val="000000"/>
                </a:solidFill>
              </a:defRPr>
            </a:pPr>
            <a:r>
              <a:t>Спасибо</a:t>
            </a:r>
          </a:p>
          <a:p>
            <a:pPr algn="ctr">
              <a:defRPr sz="4800">
                <a:solidFill>
                  <a:srgbClr val="000000"/>
                </a:solidFill>
              </a:defRPr>
            </a:pPr>
            <a:endParaRPr/>
          </a:p>
          <a:p>
            <a:pPr algn="ctr">
              <a:defRPr sz="4800">
                <a:solidFill>
                  <a:srgbClr val="000000"/>
                </a:solidFill>
              </a:defRPr>
            </a:pPr>
            <a:endParaRPr/>
          </a:p>
          <a:p>
            <a:pPr algn="ctr">
              <a:defRPr sz="1200">
                <a:solidFill>
                  <a:srgbClr val="F1C232"/>
                </a:solidFill>
              </a:defRPr>
            </a:pPr>
            <a:r>
              <a:t>&lt;</a:t>
            </a:r>
            <a:r>
              <a:rPr>
                <a:solidFill>
                  <a:srgbClr val="1A1A1A"/>
                </a:solidFill>
              </a:rPr>
              <a:t>TeachMeSkills</a:t>
            </a:r>
            <a:r>
              <a:t>/&gt;</a:t>
            </a:r>
          </a:p>
        </p:txBody>
      </p:sp>
      <p:pic>
        <p:nvPicPr>
          <p:cNvPr id="376" name="Google Shape;530;p67" descr="Google Shape;530;p6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450" y="1122424"/>
            <a:ext cx="1885951" cy="2286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432;p53"/>
          <p:cNvSpPr txBox="1">
            <a:spLocks noGrp="1"/>
          </p:cNvSpPr>
          <p:nvPr>
            <p:ph type="body" sz="half" idx="1"/>
          </p:nvPr>
        </p:nvSpPr>
        <p:spPr>
          <a:xfrm>
            <a:off x="965097" y="1732208"/>
            <a:ext cx="6037601" cy="2335684"/>
          </a:xfrm>
          <a:prstGeom prst="rect">
            <a:avLst/>
          </a:prstGeom>
        </p:spPr>
        <p:txBody>
          <a:bodyPr/>
          <a:lstStyle/>
          <a:p>
            <a:pPr marL="0" indent="0" defTabSz="886966">
              <a:lnSpc>
                <a:spcPct val="140000"/>
              </a:lnSpc>
              <a:buSzTx/>
              <a:buNone/>
              <a:defRPr sz="17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SOLID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DRY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KISS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YAGNI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" dirty="0"/>
              <a:t>Unidirectional data flow</a:t>
            </a:r>
          </a:p>
        </p:txBody>
      </p:sp>
      <p:pic>
        <p:nvPicPr>
          <p:cNvPr id="284" name="Google Shape;433;p53" descr="Google Shape;433;p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125" y="1057275"/>
            <a:ext cx="1943101" cy="314325"/>
          </a:xfrm>
          <a:prstGeom prst="rect">
            <a:avLst/>
          </a:prstGeom>
          <a:ln w="12700">
            <a:miter lim="400000"/>
          </a:ln>
        </p:spPr>
      </p:pic>
      <p:sp>
        <p:nvSpPr>
          <p:cNvPr id="285" name="Google Shape;434;p53"/>
          <p:cNvSpPr/>
          <p:nvPr/>
        </p:nvSpPr>
        <p:spPr>
          <a:xfrm rot="5400000">
            <a:off x="855443" y="1952545"/>
            <a:ext cx="112204" cy="107104"/>
          </a:xfrm>
          <a:prstGeom prst="triangle">
            <a:avLst/>
          </a:prstGeom>
          <a:solidFill>
            <a:srgbClr val="1A1A1A"/>
          </a:solidFill>
          <a:ln>
            <a:solidFill>
              <a:srgbClr val="1A1A1A"/>
            </a:solidFill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B9C7B-4635-0B33-0723-3E6BB60F8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CABD720F-92BC-C81E-62B8-6B0E0E7C6B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ru-RU" sz="1900" dirty="0"/>
              <a:t>Что такое </a:t>
            </a:r>
            <a:r>
              <a:rPr lang="en" sz="1900" dirty="0"/>
              <a:t>SOLID?</a:t>
            </a:r>
            <a:br>
              <a:rPr lang="ru-RU" dirty="0"/>
            </a:br>
            <a:br>
              <a:rPr lang="ru-RU" dirty="0"/>
            </a:br>
            <a:r>
              <a:rPr lang="en" sz="1300" b="0" i="1" dirty="0"/>
              <a:t>SOLID</a:t>
            </a:r>
            <a:r>
              <a:rPr lang="en" sz="1300" b="0" dirty="0"/>
              <a:t> — </a:t>
            </a:r>
            <a:r>
              <a:rPr lang="ru-RU" sz="1300" b="0" dirty="0"/>
              <a:t>это аббревиатура пяти основных принципов объектно-ориентированного проектирования, которые помогают писать гибкий, поддерживаемый и тестируемый код. Принципы особенно актуальны для </a:t>
            </a:r>
            <a:r>
              <a:rPr lang="en" sz="1300" b="0" dirty="0"/>
              <a:t>Android-</a:t>
            </a:r>
            <a:r>
              <a:rPr lang="ru-RU" sz="1300" b="0" dirty="0"/>
              <a:t>разработки, где часто приходится работать с большими и сложными приложениями.</a:t>
            </a:r>
            <a:br>
              <a:rPr lang="ru-RU" sz="1200" b="0" dirty="0"/>
            </a:br>
            <a:br>
              <a:rPr lang="ru-RU" sz="1200" b="0" dirty="0"/>
            </a:br>
            <a:br>
              <a:rPr lang="ru-RU" sz="1200" b="0" dirty="0"/>
            </a:br>
            <a:endParaRPr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8AA7598D-8A7B-2CBD-844F-B978D5348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9666344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4AA093-BFEE-40AA-6396-E76F050B26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924C3AA4-AFB1-7AAD-2173-764C7E946F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8293140" cy="3327328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ru-RU" sz="1900" dirty="0"/>
              <a:t>Принципы </a:t>
            </a:r>
            <a:r>
              <a:rPr lang="en" sz="1900" dirty="0"/>
              <a:t>SOLID</a:t>
            </a:r>
            <a:br>
              <a:rPr lang="en" sz="1900" dirty="0"/>
            </a:br>
            <a:br>
              <a:rPr lang="en" dirty="0"/>
            </a:br>
            <a:r>
              <a:rPr lang="en" sz="1300" b="0" dirty="0"/>
              <a:t>S — Single Responsibility Principle (</a:t>
            </a:r>
            <a:r>
              <a:rPr lang="ru-RU" sz="1300" b="0" dirty="0"/>
              <a:t>Принцип единственной ответственности)</a:t>
            </a:r>
            <a:br>
              <a:rPr lang="ru-RU" sz="1300" b="0" dirty="0"/>
            </a:br>
            <a:r>
              <a:rPr lang="ru-RU" sz="1300" b="0" dirty="0"/>
              <a:t>Класс должен иметь только одну причину для изменения и иметь одну зону ответственности.</a:t>
            </a:r>
            <a:br>
              <a:rPr lang="ru-RU" sz="1300" b="0" dirty="0"/>
            </a:b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3ADEA787-5AF0-0895-9AF2-FFB27681F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16181183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387547-F893-DEBF-0581-8748E4C7A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0743D4EA-5143-3E71-58AA-384142DA59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8293140" cy="3327328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ru-RU" sz="1900" dirty="0"/>
              <a:t>Принципы </a:t>
            </a:r>
            <a:r>
              <a:rPr lang="en" sz="1900" dirty="0"/>
              <a:t>SOLID</a:t>
            </a:r>
            <a:br>
              <a:rPr lang="en" sz="1900" dirty="0"/>
            </a:br>
            <a:br>
              <a:rPr lang="en" dirty="0"/>
            </a:br>
            <a:r>
              <a:rPr lang="ru-RU" sz="1300" b="0" dirty="0"/>
              <a:t>Пример: Вместо одного класса, который загружает данные из сети и отображает их, раздели ответственность</a:t>
            </a:r>
            <a:br>
              <a:rPr lang="ru-RU" sz="1300" b="0" dirty="0"/>
            </a:b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D4C284AB-1F1E-0BEF-EBC8-CB2DD5FBB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8DF641D-91AD-92A1-9CBF-6F75CD818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408" y="3091963"/>
            <a:ext cx="4211544" cy="1148603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2D6F461-A760-B256-9ABB-D8D8FD383E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7401" y="2659277"/>
            <a:ext cx="3583191" cy="2040620"/>
          </a:xfrm>
          <a:prstGeom prst="rect">
            <a:avLst/>
          </a:prstGeom>
        </p:spPr>
      </p:pic>
      <p:pic>
        <p:nvPicPr>
          <p:cNvPr id="4" name="Picture 6" descr="Looping Emoticon Animation Thumbs Down Stock Footage Video (100%  Royalty-free) 697813 | Shutterstock">
            <a:extLst>
              <a:ext uri="{FF2B5EF4-FFF2-40B4-BE49-F238E27FC236}">
                <a16:creationId xmlns:a16="http://schemas.microsoft.com/office/drawing/2014/main" id="{9C4618E4-8DA7-ACF3-921B-AEAC5A8A54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283" y="4240566"/>
            <a:ext cx="1343899" cy="755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5,600+ Thumbs Up Emoji Stock Illustrations, Royalty-Free Vector Graphics &amp;  Clip Art - iStock | Emoji set, Thumbs up emoji icon set, Thumbs up">
            <a:extLst>
              <a:ext uri="{FF2B5EF4-FFF2-40B4-BE49-F238E27FC236}">
                <a16:creationId xmlns:a16="http://schemas.microsoft.com/office/drawing/2014/main" id="{E59B2452-FD5C-2A98-81CD-1A816144E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7587" y="2605448"/>
            <a:ext cx="1016276" cy="973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5405809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7530A4-F8D3-2BB2-6665-4B93726F3B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A66AB4D8-CF21-C33E-9D58-3956A61013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ru-RU" sz="1900" dirty="0"/>
              <a:t>Принципы </a:t>
            </a:r>
            <a:r>
              <a:rPr lang="en" sz="1900" dirty="0"/>
              <a:t>SOLID</a:t>
            </a:r>
            <a:br>
              <a:rPr lang="en" sz="1900" dirty="0"/>
            </a:br>
            <a:br>
              <a:rPr lang="en" dirty="0"/>
            </a:br>
            <a:r>
              <a:rPr lang="en" sz="1300" b="0" dirty="0"/>
              <a:t>O — Open/Closed Principle (</a:t>
            </a:r>
            <a:r>
              <a:rPr lang="ru-RU" sz="1300" b="0" dirty="0"/>
              <a:t>Принцип открытости/закрытости)</a:t>
            </a:r>
            <a:br>
              <a:rPr lang="ru-RU" sz="1300" b="0" dirty="0"/>
            </a:br>
            <a:r>
              <a:rPr lang="ru-RU" sz="1300" b="0" dirty="0"/>
              <a:t>Классы должны быть открыты для расширения, но закрыты для модификации.</a:t>
            </a:r>
            <a:br>
              <a:rPr lang="ru-RU" sz="1300" b="0" dirty="0"/>
            </a:br>
            <a:r>
              <a:rPr lang="ru-RU" sz="1300" b="0" dirty="0"/>
              <a:t>Пример: Вместо изменения класса, используем наследование или интерфейсы</a:t>
            </a: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7E183604-7EA4-CAC7-2D87-629C329C7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57D4068-08F8-C18B-5116-7A35F45471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4988" y="3121824"/>
            <a:ext cx="2454634" cy="1712697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D539103-3B48-9F71-EF8E-2430507328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2162" y="3003773"/>
            <a:ext cx="2067891" cy="1948798"/>
          </a:xfrm>
          <a:prstGeom prst="rect">
            <a:avLst/>
          </a:prstGeom>
        </p:spPr>
      </p:pic>
      <p:pic>
        <p:nvPicPr>
          <p:cNvPr id="1026" name="Picture 2" descr="5,600+ Thumbs Up Emoji Stock Illustrations, Royalty-Free Vector Graphics &amp;  Clip Art - iStock | Emoji set, Thumbs up emoji icon set, Thumbs up">
            <a:extLst>
              <a:ext uri="{FF2B5EF4-FFF2-40B4-BE49-F238E27FC236}">
                <a16:creationId xmlns:a16="http://schemas.microsoft.com/office/drawing/2014/main" id="{BA732CE3-949B-5D06-F365-36D2AAE5DB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4322" y="3339730"/>
            <a:ext cx="1016276" cy="973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ooping Emoticon Animation Thumbs Down Stock Footage Video (100%  Royalty-free) 697813 | Shutterstock">
            <a:extLst>
              <a:ext uri="{FF2B5EF4-FFF2-40B4-BE49-F238E27FC236}">
                <a16:creationId xmlns:a16="http://schemas.microsoft.com/office/drawing/2014/main" id="{A63FBF8C-28B3-B024-DA31-079B20DFF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89" y="3448273"/>
            <a:ext cx="1343899" cy="755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323952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420E8E-E9D3-D587-4178-4BDB8C28AA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D3F64205-5ED6-F992-FECB-F29A59F48C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ru-RU" sz="1900" dirty="0"/>
              <a:t>Принципы </a:t>
            </a:r>
            <a:r>
              <a:rPr lang="en" sz="1900" dirty="0"/>
              <a:t>SOLID</a:t>
            </a:r>
            <a:br>
              <a:rPr lang="en" sz="1900" dirty="0"/>
            </a:br>
            <a:br>
              <a:rPr lang="en" dirty="0"/>
            </a:br>
            <a:r>
              <a:rPr lang="en" sz="1300" b="0" dirty="0"/>
              <a:t>L — </a:t>
            </a:r>
            <a:r>
              <a:rPr lang="en" sz="1300" b="0" dirty="0" err="1"/>
              <a:t>Liskov</a:t>
            </a:r>
            <a:r>
              <a:rPr lang="en" sz="1300" b="0" dirty="0"/>
              <a:t> Substitution Principle (</a:t>
            </a:r>
            <a:r>
              <a:rPr lang="ru-RU" sz="1300" b="0" dirty="0"/>
              <a:t>Принцип подстановки Лисков)</a:t>
            </a:r>
            <a:br>
              <a:rPr lang="ru-RU" sz="1300" b="0" dirty="0"/>
            </a:br>
            <a:r>
              <a:rPr lang="ru-RU" sz="1300" b="0" dirty="0"/>
              <a:t>Объекты подклассов должны заменять объекты базового класса без нарушения работы программы.</a:t>
            </a: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EF59D39D-6755-0EBB-4E83-999991FB5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0E3BF0D-E049-4B83-78D7-ED35EF162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5001" y="2895400"/>
            <a:ext cx="2228022" cy="188283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FF81D68-42DC-8393-F4A6-0DB76DC9CA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4988" y="3105477"/>
            <a:ext cx="3506691" cy="1462684"/>
          </a:xfrm>
          <a:prstGeom prst="rect">
            <a:avLst/>
          </a:prstGeom>
        </p:spPr>
      </p:pic>
      <p:pic>
        <p:nvPicPr>
          <p:cNvPr id="4" name="Picture 6" descr="Looping Emoticon Animation Thumbs Down Stock Footage Video (100%  Royalty-free) 697813 | Shutterstock">
            <a:extLst>
              <a:ext uri="{FF2B5EF4-FFF2-40B4-BE49-F238E27FC236}">
                <a16:creationId xmlns:a16="http://schemas.microsoft.com/office/drawing/2014/main" id="{D0E9A5B7-EB3A-86A1-EC92-63E0F21A2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58847"/>
            <a:ext cx="1343899" cy="755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5,600+ Thumbs Up Emoji Stock Illustrations, Royalty-Free Vector Graphics &amp;  Clip Art - iStock | Emoji set, Thumbs up emoji icon set, Thumbs up">
            <a:extLst>
              <a:ext uri="{FF2B5EF4-FFF2-40B4-BE49-F238E27FC236}">
                <a16:creationId xmlns:a16="http://schemas.microsoft.com/office/drawing/2014/main" id="{A991F3F7-8B4D-F661-E573-07FB76566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6329" y="3350302"/>
            <a:ext cx="1016276" cy="973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897597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Streamline">
  <a:themeElements>
    <a:clrScheme name="Streamline">
      <a:dk1>
        <a:srgbClr val="E9EDEE"/>
      </a:dk1>
      <a:lt1>
        <a:srgbClr val="E9EDEE"/>
      </a:lt1>
      <a:dk2>
        <a:srgbClr val="A7A7A7"/>
      </a:dk2>
      <a:lt2>
        <a:srgbClr val="535353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0000FF"/>
      </a:hlink>
      <a:folHlink>
        <a:srgbClr val="FF00FF"/>
      </a:folHlink>
    </a:clrScheme>
    <a:fontScheme name="Streamlin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treamlin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E9EDEE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E9EDEE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E9EDEE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treamline">
  <a:themeElements>
    <a:clrScheme name="Streamlin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0000FF"/>
      </a:hlink>
      <a:folHlink>
        <a:srgbClr val="FF00FF"/>
      </a:folHlink>
    </a:clrScheme>
    <a:fontScheme name="Streamlin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treamlin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E9EDEE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E9EDEE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E9EDEE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5654</TotalTime>
  <Words>999</Words>
  <Application>Microsoft Office PowerPoint</Application>
  <PresentationFormat>Экран (16:9)</PresentationFormat>
  <Paragraphs>95</Paragraphs>
  <Slides>33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33</vt:i4>
      </vt:variant>
    </vt:vector>
  </HeadingPairs>
  <TitlesOfParts>
    <vt:vector size="39" baseType="lpstr">
      <vt:lpstr>-apple-system</vt:lpstr>
      <vt:lpstr>Arial</vt:lpstr>
      <vt:lpstr>Helvetica</vt:lpstr>
      <vt:lpstr>Lato</vt:lpstr>
      <vt:lpstr>Raleway</vt:lpstr>
      <vt:lpstr>Streamline</vt:lpstr>
      <vt:lpstr>&lt;TeachMeSkills/&gt;      Школа программирования teachmeskills.com</vt:lpstr>
      <vt:lpstr>курс Android разработчик  Занятие 25. Основные принципы программирования</vt:lpstr>
      <vt:lpstr>Агенда занятия</vt:lpstr>
      <vt:lpstr>Презентация PowerPoint</vt:lpstr>
      <vt:lpstr>Что такое SOLID?  SOLID — это аббревиатура пяти основных принципов объектно-ориентированного проектирования, которые помогают писать гибкий, поддерживаемый и тестируемый код. Принципы особенно актуальны для Android-разработки, где часто приходится работать с большими и сложными приложениями.   </vt:lpstr>
      <vt:lpstr>Принципы SOLID  S — Single Responsibility Principle (Принцип единственной ответственности) Класс должен иметь только одну причину для изменения и иметь одну зону ответственности. </vt:lpstr>
      <vt:lpstr>Принципы SOLID  Пример: Вместо одного класса, который загружает данные из сети и отображает их, раздели ответственность </vt:lpstr>
      <vt:lpstr>Принципы SOLID  O — Open/Closed Principle (Принцип открытости/закрытости) Классы должны быть открыты для расширения, но закрыты для модификации. Пример: Вместо изменения класса, используем наследование или интерфейсы</vt:lpstr>
      <vt:lpstr>Принципы SOLID  L — Liskov Substitution Principle (Принцип подстановки Лисков) Объекты подклассов должны заменять объекты базового класса без нарушения работы программы.</vt:lpstr>
      <vt:lpstr>Принципы SOLID  I — Interface Segregation Principle (Принцип разделения интерфейса) Лучше много специализированных интерфейсов, чем один общий.</vt:lpstr>
      <vt:lpstr>Принципы SOLID  D — Dependency Inversion Principle (Принцип инверсии зависимостей) Модули верхнего уровня не должны зависеть от модулей нижнего уровня. Оба должны зависеть от абстракций.</vt:lpstr>
      <vt:lpstr>Презентация PowerPoint</vt:lpstr>
      <vt:lpstr>Что такое DRY?.   DRY (Don’t Repeat Yourself) — «Не повторяйся».   Принцип призывает избегать дублирования кода и знаний, чтобы облегчить поддержку, развитие и тестирование приложения.  К чему приводит нарушение DRY: - Сложнее исправлять баги (нужно менять один и тот же код в нескольких местах). - Труднее вносить новые функции (из-за копипасты можно что-то забыть изменить). - Больше вероятность ошибок и рассинхронизации логики.   </vt:lpstr>
      <vt:lpstr>Примеры нарушения DRY и их исправление   .   </vt:lpstr>
      <vt:lpstr>Примеры нарушения DRY и их исправление   Повторяющиеся layout-элементы  Utility функции   </vt:lpstr>
      <vt:lpstr>Презентация PowerPoint</vt:lpstr>
      <vt:lpstr>Что такое KISS? также его долговечность.  KISS (Keep It Simple, Stupid)   В переводе: "Делай проще, глупец" (или мягче — "Делай проще!").  Смысл:   Системы и решения должны быть максимально простыми, избегай излишней сложности.   "Если можно сделать просто — делай просто!"  Как KISS проявляется в Android-разработке?  - Не усложняй архитектуру, если задача элементарная. - Используй стандартные компоненты и паттерны. - Пиши читаемый, понятный код. - Не внедряй абстракции и библиотеки без необходимости. - Минимизируй количество зависимостей. </vt:lpstr>
      <vt:lpstr>Примеры KISS также его долговечность.   </vt:lpstr>
      <vt:lpstr>Презентация PowerPoint</vt:lpstr>
      <vt:lpstr>Что такое YAGNI?  YAGNI (You Aren't Gonna Need It) — «Тебе это не понадобится».  Суть:   Не реализуй функционал и абстракции, которые "вдруг пригодятся в будущем", если в них нет явной текущей необходимости.   Иначе: не пиши код, который не требуется для решения текущей задачи.  Почему YAGNI важен для Android-разработки?  - Экономия времени и сил: ненужные фичи — лишние строки, тесты и баги. - Поддерживаемость: меньше кода — проще читать, поддерживать, обучать коллег. - Производительность: меньше зависимостей, быстрее сборка, меньше размер APK. - Фокус: команда занимается только тем, что реально востребовано. </vt:lpstr>
      <vt:lpstr>Что такое YAGNI?  </vt:lpstr>
      <vt:lpstr>Презентация PowerPoint</vt:lpstr>
      <vt:lpstr>Unidirectional Data Flow   Unidirectional Data Flow — паттерн проектирования, при котором данные в приложении всегда движутся в одном направлении (по заранее определённому циклу), а не "скачут" туда-сюда между компонентами. Главная идея: - Единый источник истины (source of truth) для состояния. - Изменения состояния происходят централизованно (например, через события, actions). - View только отображает состояние и отправляет действия. - Нет сложных и неконтролируемых обратных связей.  Зачем нужен UDF? Предсказуемость: всегда понятно, откуда и как изменяется состояние. Тестируемость: логику легче тестировать — меньше сайд-эффектов. Проще отлаживать: проще найти причину изменения данных. Масштабируемость: хорошо подходит для сложных UI.</vt:lpstr>
      <vt:lpstr>Unidirectional Data Flow   Смотрим проект.</vt:lpstr>
      <vt:lpstr>Презентация PowerPoint</vt:lpstr>
      <vt:lpstr>Задачи Задача 1: Исправить соблюдая принципы SOLID  Ссылка на Git.      </vt:lpstr>
      <vt:lpstr>Задачи Задача 2: Исправить соблюдая принцип DRY, KISS, YAGNI  Ссылка на Git.      </vt:lpstr>
      <vt:lpstr>Задачи Задача 3: Реализуйте UnitDirectionalDataFlow используя ViewModel  Ссылка на Git.      </vt:lpstr>
      <vt:lpstr>Q&amp;A</vt:lpstr>
      <vt:lpstr>Задачи Задача 1: Clean Architecture + SOLID + DRY + YAGNI + KISS  Реализуйте простой экран "Список покупок". Требования: 1. Пользователь видит список покупок (названия товаров). 2. Пользователь может добавить новый товар через поле ввода и кнопку "Добавить". 3. Пользователь может отметить товар как купленный (чекбокс). 4. Состояние списка сохраняется только в памяти  5. Экран реализуйте в одном Activity или Fragment. 6. Используйте RecyclerView для списка.</vt:lpstr>
      <vt:lpstr>Задачи Задача 2*: Дизайн система  Реализуйте все компоненты задания 1 как элементы дизайн системы и используйте их. Не создавая новых элементов. Например текст с настроенным шрифтом, размером. Все кнопки одинаковые.</vt:lpstr>
      <vt:lpstr>Q&amp;A</vt:lpstr>
      <vt:lpstr>Спасибо   &lt;TeachMeSkills/&gt;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&lt;TeachMeSkills/&gt;      Школа программирования teachmeskills.com</dc:title>
  <cp:lastModifiedBy>Родион Дубанов</cp:lastModifiedBy>
  <cp:revision>42</cp:revision>
  <dcterms:modified xsi:type="dcterms:W3CDTF">2025-09-07T18:18:47Z</dcterms:modified>
</cp:coreProperties>
</file>